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53" r:id="rId3"/>
    <p:sldId id="259" r:id="rId4"/>
    <p:sldId id="347" r:id="rId5"/>
    <p:sldId id="299" r:id="rId6"/>
    <p:sldId id="302" r:id="rId7"/>
    <p:sldId id="261" r:id="rId8"/>
    <p:sldId id="354" r:id="rId9"/>
    <p:sldId id="346" r:id="rId10"/>
    <p:sldId id="315" r:id="rId11"/>
    <p:sldId id="324" r:id="rId12"/>
    <p:sldId id="316" r:id="rId13"/>
    <p:sldId id="325" r:id="rId14"/>
    <p:sldId id="327" r:id="rId15"/>
    <p:sldId id="328" r:id="rId16"/>
    <p:sldId id="329" r:id="rId17"/>
    <p:sldId id="332" r:id="rId18"/>
    <p:sldId id="314" r:id="rId19"/>
    <p:sldId id="317" r:id="rId20"/>
    <p:sldId id="318" r:id="rId21"/>
    <p:sldId id="320" r:id="rId22"/>
    <p:sldId id="321" r:id="rId23"/>
    <p:sldId id="331" r:id="rId24"/>
    <p:sldId id="263" r:id="rId25"/>
    <p:sldId id="260" r:id="rId26"/>
    <p:sldId id="270" r:id="rId27"/>
    <p:sldId id="303" r:id="rId28"/>
    <p:sldId id="349" r:id="rId29"/>
    <p:sldId id="350" r:id="rId30"/>
    <p:sldId id="351" r:id="rId31"/>
    <p:sldId id="348" r:id="rId32"/>
    <p:sldId id="358" r:id="rId33"/>
    <p:sldId id="304" r:id="rId34"/>
    <p:sldId id="305" r:id="rId35"/>
    <p:sldId id="306" r:id="rId36"/>
    <p:sldId id="356" r:id="rId37"/>
    <p:sldId id="357" r:id="rId38"/>
    <p:sldId id="352" r:id="rId39"/>
    <p:sldId id="268" r:id="rId40"/>
    <p:sldId id="359" r:id="rId41"/>
    <p:sldId id="280" r:id="rId42"/>
    <p:sldId id="355" r:id="rId43"/>
    <p:sldId id="278" r:id="rId44"/>
  </p:sldIdLst>
  <p:sldSz cx="9144000" cy="5143500" type="screen16x9"/>
  <p:notesSz cx="6858000" cy="9144000"/>
  <p:embeddedFontLst>
    <p:embeddedFont>
      <p:font typeface="Advent Pro Medium" panose="020F0502020204030204" pitchFamily="34" charset="0"/>
      <p:regular r:id="rId46"/>
      <p:bold r:id="rId47"/>
      <p:italic r:id="rId48"/>
      <p:boldItalic r:id="rId49"/>
    </p:embeddedFont>
    <p:embeddedFont>
      <p:font typeface="Advent Pro SemiBold" panose="02000506040000020004" pitchFamily="2" charset="0"/>
      <p:bold r:id="rId50"/>
    </p:embeddedFont>
    <p:embeddedFont>
      <p:font typeface="Fira Sans Condensed Medium" panose="020F0502020204030204" pitchFamily="34" charset="0"/>
      <p:regular r:id="rId51"/>
      <p:italic r:id="rId52"/>
    </p:embeddedFont>
    <p:embeddedFont>
      <p:font typeface="Fira Sans Extra Condensed Medium" panose="020F0502020204030204" pitchFamily="34" charset="0"/>
      <p:regular r:id="rId53"/>
      <p:bold r:id="rId54"/>
      <p:italic r:id="rId55"/>
      <p:boldItalic r:id="rId56"/>
    </p:embeddedFont>
    <p:embeddedFont>
      <p:font typeface="Livvic Light" panose="020F0302020204030204" pitchFamily="34" charset="0"/>
      <p:regular r:id="rId57"/>
      <p:italic r:id="rId58"/>
    </p:embeddedFont>
    <p:embeddedFont>
      <p:font typeface="Maven Pro" pitchFamily="2" charset="0"/>
      <p:regular r:id="rId59"/>
    </p:embeddedFont>
    <p:embeddedFont>
      <p:font typeface="Nunito Light" panose="020F0302020204030204" pitchFamily="34" charset="0"/>
      <p:regular r:id="rId60"/>
      <p:italic r:id="rId61"/>
    </p:embeddedFont>
    <p:embeddedFont>
      <p:font typeface="Share Tech" pitchFamily="2" charset="0"/>
      <p:regular r:id="rId62"/>
    </p:embeddedFont>
  </p:embeddedFontLst>
  <p:custDataLst>
    <p:tags r:id="rId6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128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829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1263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51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160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92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879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946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120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239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473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84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3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047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20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54540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Xiong Jiajie  A0251285E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Lan Rong     A0169501H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Sun Wei      A0244759N  </a:t>
            </a: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49280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DSA </a:t>
            </a:r>
            <a:r>
              <a:rPr lang="en-GB" sz="4400" dirty="0">
                <a:solidFill>
                  <a:schemeClr val="accent2"/>
                </a:solidFill>
              </a:rPr>
              <a:t>5101</a:t>
            </a:r>
            <a:r>
              <a:rPr lang="en-GB" sz="4400" dirty="0"/>
              <a:t> </a:t>
            </a:r>
            <a:br>
              <a:rPr lang="en-GB" sz="4400" dirty="0"/>
            </a:br>
            <a:r>
              <a:rPr lang="en-GB" sz="4400" dirty="0"/>
              <a:t>Machine Learning Project</a:t>
            </a:r>
            <a:endParaRPr sz="4400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117519" y="1551214"/>
            <a:ext cx="4449535" cy="1278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/>
              <a:t>Decision Tree </a:t>
            </a:r>
            <a:br>
              <a:rPr lang="en-US" altLang="en-GB" sz="4000"/>
            </a:br>
            <a:r>
              <a:rPr lang="en-US" altLang="en-GB" sz="4000"/>
              <a:t>and KNN</a:t>
            </a:r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3012620"/>
            <a:ext cx="3101400" cy="453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Sun Wei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</a:t>
            </a:r>
            <a:r>
              <a:rPr lang="en-US" altLang="en-GB">
                <a:solidFill>
                  <a:schemeClr val="dk2"/>
                </a:solidFill>
              </a:rPr>
              <a:t>1</a:t>
            </a: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0090" y="417390"/>
            <a:ext cx="4727700" cy="577800"/>
          </a:xfrm>
        </p:spPr>
        <p:txBody>
          <a:bodyPr/>
          <a:lstStyle/>
          <a:p>
            <a:r>
              <a:rPr lang="en-US" altLang="zh-CN"/>
              <a:t>Methodology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</p:nvPr>
        </p:nvSpPr>
        <p:spPr>
          <a:xfrm>
            <a:off x="404495" y="1063625"/>
            <a:ext cx="7665720" cy="3787140"/>
          </a:xfrm>
        </p:spPr>
        <p:txBody>
          <a:bodyPr/>
          <a:lstStyle/>
          <a:p>
            <a:r>
              <a:rPr lang="en-US" altLang="zh-CN" sz="1800"/>
              <a:t>Grid search or randomized search</a:t>
            </a:r>
          </a:p>
          <a:p>
            <a:pPr marL="165100" indent="0">
              <a:buNone/>
            </a:pPr>
            <a:endParaRPr lang="en-US" altLang="zh-CN" sz="1800"/>
          </a:p>
          <a:p>
            <a:pPr marL="165100" indent="0">
              <a:buNone/>
            </a:pPr>
            <a:endParaRPr lang="en-US" altLang="zh-CN" sz="1800"/>
          </a:p>
          <a:p>
            <a:r>
              <a:rPr lang="en-US" altLang="zh-CN" sz="1800"/>
              <a:t>Pick the most important parameter for further exploration based on domain knowledge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2750" y="1063525"/>
            <a:ext cx="3908700" cy="3786900"/>
          </a:xfrm>
        </p:spPr>
        <p:txBody>
          <a:bodyPr/>
          <a:lstStyle/>
          <a:p>
            <a:pPr marL="165100" indent="0">
              <a:buNone/>
            </a:pPr>
            <a:r>
              <a:rPr lang="en-US" altLang="zh-CN" sz="2400">
                <a:latin typeface="Share Tech" panose="00000500000000000000" charset="0"/>
                <a:cs typeface="Share Tech" panose="00000500000000000000" charset="0"/>
              </a:rPr>
              <a:t>Parameter Setting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0090" y="417390"/>
            <a:ext cx="4727700" cy="577800"/>
          </a:xfrm>
        </p:spPr>
        <p:txBody>
          <a:bodyPr/>
          <a:lstStyle/>
          <a:p>
            <a:r>
              <a:rPr lang="en-US" altLang="zh-CN"/>
              <a:t>Decision Tree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" y="1666875"/>
            <a:ext cx="3710305" cy="1552575"/>
          </a:xfrm>
          <a:prstGeom prst="rect">
            <a:avLst/>
          </a:prstGeom>
        </p:spPr>
      </p:pic>
      <p:sp>
        <p:nvSpPr>
          <p:cNvPr id="12" name="Google Shape;1043;p35"/>
          <p:cNvSpPr/>
          <p:nvPr/>
        </p:nvSpPr>
        <p:spPr>
          <a:xfrm>
            <a:off x="659765" y="3518535"/>
            <a:ext cx="3710305" cy="1311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9"/>
          <p:cNvSpPr txBox="1">
            <a:spLocks noGrp="1"/>
          </p:cNvSpPr>
          <p:nvPr/>
        </p:nvSpPr>
        <p:spPr>
          <a:xfrm>
            <a:off x="707184" y="3377371"/>
            <a:ext cx="3339271" cy="6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Tuned Hyperparameters: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773430" y="3891280"/>
            <a:ext cx="5610225" cy="644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err="1"/>
              <a:t>class_weight</a:t>
            </a:r>
            <a:r>
              <a:rPr lang="en-GB" sz="1400"/>
              <a:t>: “balanced”;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err="1"/>
              <a:t>max_</a:t>
            </a:r>
            <a:r>
              <a:rPr lang="en-US" altLang="en-GB" sz="1400" err="1"/>
              <a:t>depth</a:t>
            </a:r>
            <a:r>
              <a:rPr lang="en-GB" sz="1400"/>
              <a:t>: </a:t>
            </a:r>
            <a:r>
              <a:rPr lang="en-US" altLang="en-GB" sz="1400"/>
              <a:t>2</a:t>
            </a:r>
            <a:r>
              <a:rPr lang="en-GB" sz="140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min_samples_split</a:t>
            </a:r>
            <a:r>
              <a:rPr lang="en-GB" sz="1400"/>
              <a:t>:</a:t>
            </a:r>
            <a:r>
              <a:rPr lang="en-US" altLang="en-GB" sz="1400"/>
              <a:t> 2</a:t>
            </a:r>
          </a:p>
        </p:txBody>
      </p:sp>
      <p:sp>
        <p:nvSpPr>
          <p:cNvPr id="579" name="Google Shape;579;p29"/>
          <p:cNvSpPr/>
          <p:nvPr/>
        </p:nvSpPr>
        <p:spPr>
          <a:xfrm>
            <a:off x="4370070" y="3523615"/>
            <a:ext cx="2563495" cy="1310640"/>
          </a:xfrm>
          <a:custGeom>
            <a:avLst/>
            <a:gdLst/>
            <a:ahLst/>
            <a:cxnLst/>
            <a:rect l="l" t="t" r="r" b="b"/>
            <a:pathLst>
              <a:path w="42851" h="6286" extrusionOk="0">
                <a:moveTo>
                  <a:pt x="0" y="0"/>
                </a:moveTo>
                <a:lnTo>
                  <a:pt x="0" y="6285"/>
                </a:lnTo>
                <a:lnTo>
                  <a:pt x="42851" y="6285"/>
                </a:lnTo>
                <a:lnTo>
                  <a:pt x="428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23;p39"/>
          <p:cNvSpPr txBox="1">
            <a:spLocks noGrp="1"/>
          </p:cNvSpPr>
          <p:nvPr/>
        </p:nvSpPr>
        <p:spPr>
          <a:xfrm>
            <a:off x="4421299" y="3377371"/>
            <a:ext cx="3339271" cy="6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Share Tech" panose="00000500000000000000"/>
                <a:sym typeface="Share Tech" panose="00000500000000000000"/>
              </a:rPr>
              <a:t>Best Scores</a:t>
            </a:r>
            <a:r>
              <a:rPr lang="en-GB" dirty="0">
                <a:latin typeface="Share Tech" panose="00000500000000000000"/>
                <a:sym typeface="Share Tech" panose="00000500000000000000"/>
              </a:rPr>
              <a:t>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6" name="Google Shape;1126;p39"/>
          <p:cNvSpPr txBox="1">
            <a:spLocks noGrp="1"/>
          </p:cNvSpPr>
          <p:nvPr/>
        </p:nvSpPr>
        <p:spPr>
          <a:xfrm>
            <a:off x="4421505" y="3852545"/>
            <a:ext cx="5610225" cy="644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F1 score</a:t>
            </a:r>
            <a:r>
              <a:rPr lang="en-GB" sz="1400"/>
              <a:t>: </a:t>
            </a:r>
            <a:r>
              <a:rPr lang="en-US" altLang="en-GB" sz="1400"/>
              <a:t>0.38969</a:t>
            </a:r>
            <a:r>
              <a:rPr lang="en-GB" sz="140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accuracy: 0.63592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" y="3449955"/>
            <a:ext cx="3994785" cy="1482725"/>
          </a:xfrm>
          <a:prstGeom prst="rect">
            <a:avLst/>
          </a:prstGeom>
        </p:spPr>
      </p:pic>
      <p:sp>
        <p:nvSpPr>
          <p:cNvPr id="3" name="标题 1"/>
          <p:cNvSpPr/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 panose="00000500000000000000"/>
              <a:buNone/>
              <a:defRPr sz="30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r>
              <a:rPr lang="en-US" altLang="zh-CN"/>
              <a:t>Decision Tree</a:t>
            </a:r>
          </a:p>
        </p:txBody>
      </p:sp>
      <p:sp>
        <p:nvSpPr>
          <p:cNvPr id="13" name="Google Shape;1127;p39"/>
          <p:cNvSpPr/>
          <p:nvPr/>
        </p:nvSpPr>
        <p:spPr>
          <a:xfrm>
            <a:off x="4685665" y="934720"/>
            <a:ext cx="3186430" cy="3997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标题 1"/>
          <p:cNvSpPr/>
          <p:nvPr/>
        </p:nvSpPr>
        <p:spPr>
          <a:xfrm>
            <a:off x="4730750" y="934720"/>
            <a:ext cx="5174615" cy="2515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 panose="00000500000000000000"/>
              <a:buNone/>
              <a:defRPr sz="30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" y="934720"/>
            <a:ext cx="3994785" cy="25158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730750" y="989330"/>
            <a:ext cx="31584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  <a:latin typeface="Share Tech" panose="00000500000000000000" charset="0"/>
                <a:cs typeface="Share Tech" panose="00000500000000000000" charset="0"/>
              </a:rPr>
              <a:t>Parameter selection: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aven Pro" charset="0"/>
                <a:cs typeface="Maven Pro" charset="0"/>
              </a:rPr>
              <a:t>Train F1 score keeps increasing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aven Pro" charset="0"/>
                <a:cs typeface="Maven Pro" charset="0"/>
              </a:rPr>
              <a:t>Cross Validation F1 score reaches</a:t>
            </a:r>
          </a:p>
          <a:p>
            <a:pPr algn="l"/>
            <a:r>
              <a:rPr lang="en-US" altLang="zh-CN">
                <a:solidFill>
                  <a:schemeClr val="bg1"/>
                </a:solidFill>
                <a:latin typeface="Maven Pro" charset="0"/>
                <a:cs typeface="Maven Pro" charset="0"/>
              </a:rPr>
              <a:t>its peak at depth = 6</a:t>
            </a:r>
          </a:p>
          <a:p>
            <a:endParaRPr lang="en-US" altLang="zh-CN">
              <a:latin typeface="Maven Pro" charset="0"/>
              <a:cs typeface="Maven Pro" charset="0"/>
            </a:endParaRPr>
          </a:p>
        </p:txBody>
      </p:sp>
      <p:sp>
        <p:nvSpPr>
          <p:cNvPr id="7" name="Google Shape;1123;p39"/>
          <p:cNvSpPr txBox="1">
            <a:spLocks noGrp="1"/>
          </p:cNvSpPr>
          <p:nvPr/>
        </p:nvSpPr>
        <p:spPr>
          <a:xfrm>
            <a:off x="4730544" y="1986721"/>
            <a:ext cx="3339271" cy="6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Tuned Hyperparameters: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8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4730750" y="2436495"/>
            <a:ext cx="5610225" cy="644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GB" sz="1400" err="1"/>
              <a:t>class_weight</a:t>
            </a:r>
            <a:r>
              <a:rPr lang="en-GB" sz="1400"/>
              <a:t>: “balanced”;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GB" sz="1400" err="1"/>
              <a:t>max_</a:t>
            </a:r>
            <a:r>
              <a:rPr lang="en-US" altLang="en-GB" sz="1400" err="1"/>
              <a:t>depth</a:t>
            </a:r>
            <a:r>
              <a:rPr lang="en-GB" sz="1400"/>
              <a:t>: </a:t>
            </a:r>
            <a:r>
              <a:rPr lang="en-US" altLang="en-GB" sz="1400"/>
              <a:t>6</a:t>
            </a:r>
            <a:r>
              <a:rPr lang="en-GB" sz="140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GB" sz="1400"/>
              <a:t>min_samples_split</a:t>
            </a:r>
            <a:r>
              <a:rPr lang="en-GB" sz="1400"/>
              <a:t>:</a:t>
            </a:r>
            <a:r>
              <a:rPr lang="en-US" altLang="en-GB" sz="1400"/>
              <a:t> 2</a:t>
            </a:r>
          </a:p>
        </p:txBody>
      </p:sp>
      <p:sp>
        <p:nvSpPr>
          <p:cNvPr id="9" name="Google Shape;1123;p39"/>
          <p:cNvSpPr txBox="1">
            <a:spLocks noGrp="1"/>
          </p:cNvSpPr>
          <p:nvPr/>
        </p:nvSpPr>
        <p:spPr>
          <a:xfrm>
            <a:off x="4713399" y="3110671"/>
            <a:ext cx="3339271" cy="6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Share Tech" panose="00000500000000000000"/>
                <a:sym typeface="Share Tech" panose="00000500000000000000"/>
              </a:rPr>
              <a:t>Test</a:t>
            </a:r>
            <a:r>
              <a:rPr lang="en-GB" dirty="0">
                <a:latin typeface="Share Tech" panose="00000500000000000000"/>
                <a:sym typeface="Share Tech" panose="00000500000000000000"/>
              </a:rPr>
              <a:t> </a:t>
            </a:r>
            <a:r>
              <a:rPr lang="en-US" altLang="en-GB" dirty="0">
                <a:latin typeface="Share Tech" panose="00000500000000000000"/>
                <a:sym typeface="Share Tech" panose="00000500000000000000"/>
              </a:rPr>
              <a:t>Metrics</a:t>
            </a:r>
            <a:r>
              <a:rPr lang="en-GB" dirty="0">
                <a:latin typeface="Share Tech" panose="00000500000000000000"/>
                <a:sym typeface="Share Tech" panose="00000500000000000000"/>
              </a:rPr>
              <a:t>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0" name="Google Shape;1126;p39"/>
          <p:cNvSpPr txBox="1">
            <a:spLocks noGrp="1"/>
          </p:cNvSpPr>
          <p:nvPr/>
        </p:nvSpPr>
        <p:spPr>
          <a:xfrm>
            <a:off x="4765040" y="3531870"/>
            <a:ext cx="5610225" cy="644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err="1"/>
              <a:t>Accuracy: 0.87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F1 score: 0.57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Precision: 0.71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Recall: 0.47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0090" y="417390"/>
            <a:ext cx="4727700" cy="577800"/>
          </a:xfrm>
        </p:spPr>
        <p:txBody>
          <a:bodyPr/>
          <a:lstStyle/>
          <a:p>
            <a:r>
              <a:rPr lang="en-US" altLang="zh-CN"/>
              <a:t>Decision Tree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" y="1189990"/>
            <a:ext cx="3714750" cy="2764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19955" y="1247775"/>
            <a:ext cx="252984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  <a:latin typeface="Share Tech" panose="00000500000000000000" charset="0"/>
                <a:cs typeface="Share Tech" panose="00000500000000000000" charset="0"/>
              </a:rPr>
              <a:t>Criterion:</a:t>
            </a:r>
          </a:p>
          <a:p>
            <a:pPr algn="l"/>
            <a:r>
              <a:rPr lang="en-US" altLang="zh-CN" sz="2400">
                <a:solidFill>
                  <a:schemeClr val="bg1"/>
                </a:solidFill>
                <a:latin typeface="Share Tech" panose="00000500000000000000" charset="0"/>
                <a:cs typeface="Share Tech" panose="00000500000000000000" charset="0"/>
              </a:rPr>
              <a:t>importance &gt;= 0.05</a:t>
            </a:r>
          </a:p>
          <a:p>
            <a:endParaRPr lang="en-US" altLang="zh-CN">
              <a:latin typeface="Maven Pro" charset="0"/>
              <a:cs typeface="Maven Pro" charset="0"/>
            </a:endParaRPr>
          </a:p>
          <a:p>
            <a:endParaRPr lang="en-US" altLang="zh-CN">
              <a:latin typeface="Maven Pro" charset="0"/>
              <a:cs typeface="Maven Pro" charset="0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4795520" y="2117090"/>
          <a:ext cx="318135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Maven Pro" charset="0"/>
                          <a:cs typeface="Maven Pro" charset="0"/>
                        </a:rPr>
                        <a:t>Feature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Maven Pro" charset="0"/>
                          <a:cs typeface="Maven Pro" charset="0"/>
                        </a:rPr>
                        <a:t>importance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  <a:latin typeface="Maven Pro" charset="0"/>
                          <a:cs typeface="Maven Pro" charset="0"/>
                        </a:rPr>
                        <a:t>duration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  <a:latin typeface="Maven Pro" charset="0"/>
                          <a:cs typeface="Maven Pro" charset="0"/>
                        </a:rPr>
                        <a:t>0.5155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  <a:latin typeface="Maven Pro" charset="0"/>
                          <a:cs typeface="Maven Pro" charset="0"/>
                        </a:rPr>
                        <a:t>poutcome_success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  <a:latin typeface="Maven Pro" charset="0"/>
                          <a:cs typeface="Maven Pro" charset="0"/>
                        </a:rPr>
                        <a:t>0.1689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  <a:latin typeface="Maven Pro" charset="0"/>
                          <a:cs typeface="Maven Pro" charset="0"/>
                        </a:rPr>
                        <a:t>contact_unknown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  <a:latin typeface="Maven Pro" charset="0"/>
                          <a:cs typeface="Maven Pro" charset="0"/>
                        </a:rPr>
                        <a:t>0.0669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  <a:latin typeface="Maven Pro" charset="0"/>
                          <a:cs typeface="Maven Pro" charset="0"/>
                        </a:rPr>
                        <a:t>housing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  <a:latin typeface="Maven Pro" charset="0"/>
                          <a:cs typeface="Maven Pro" charset="0"/>
                        </a:rPr>
                        <a:t>0.0634</a:t>
                      </a: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0090" y="417390"/>
            <a:ext cx="4727700" cy="577800"/>
          </a:xfrm>
        </p:spPr>
        <p:txBody>
          <a:bodyPr/>
          <a:lstStyle/>
          <a:p>
            <a:r>
              <a:rPr lang="en-US" altLang="zh-CN"/>
              <a:t>KNN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1539240"/>
            <a:ext cx="4917440" cy="149415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406240" y="994945"/>
            <a:ext cx="3908700" cy="3786900"/>
          </a:xfrm>
        </p:spPr>
        <p:txBody>
          <a:bodyPr/>
          <a:lstStyle/>
          <a:p>
            <a:pPr marL="165100" indent="0">
              <a:buNone/>
            </a:pPr>
            <a:r>
              <a:rPr lang="en-US" altLang="zh-CN" sz="2400">
                <a:latin typeface="Share Tech" panose="00000500000000000000" charset="0"/>
                <a:cs typeface="Share Tech" panose="00000500000000000000" charset="0"/>
              </a:rPr>
              <a:t>Parameter Setting</a:t>
            </a:r>
          </a:p>
        </p:txBody>
      </p:sp>
      <p:sp>
        <p:nvSpPr>
          <p:cNvPr id="12" name="Google Shape;1043;p35"/>
          <p:cNvSpPr/>
          <p:nvPr/>
        </p:nvSpPr>
        <p:spPr>
          <a:xfrm>
            <a:off x="659765" y="3518535"/>
            <a:ext cx="3710305" cy="1311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9"/>
          <p:cNvSpPr txBox="1">
            <a:spLocks noGrp="1"/>
          </p:cNvSpPr>
          <p:nvPr/>
        </p:nvSpPr>
        <p:spPr>
          <a:xfrm>
            <a:off x="773224" y="3322126"/>
            <a:ext cx="3339271" cy="6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Tuned Hyperparameters: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773430" y="3891280"/>
            <a:ext cx="5610225" cy="644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n_neighbors: 25</a:t>
            </a:r>
            <a:r>
              <a:rPr lang="en-GB" sz="140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p: 2</a:t>
            </a:r>
            <a:r>
              <a:rPr lang="en-GB" sz="140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weights</a:t>
            </a:r>
            <a:r>
              <a:rPr lang="en-GB" sz="1400"/>
              <a:t>:</a:t>
            </a:r>
            <a:r>
              <a:rPr lang="en-US" altLang="en-GB" sz="1400"/>
              <a:t> distance</a:t>
            </a:r>
          </a:p>
        </p:txBody>
      </p:sp>
      <p:sp>
        <p:nvSpPr>
          <p:cNvPr id="579" name="Google Shape;579;p29"/>
          <p:cNvSpPr/>
          <p:nvPr/>
        </p:nvSpPr>
        <p:spPr>
          <a:xfrm>
            <a:off x="4370070" y="3523615"/>
            <a:ext cx="2563495" cy="1310640"/>
          </a:xfrm>
          <a:custGeom>
            <a:avLst/>
            <a:gdLst/>
            <a:ahLst/>
            <a:cxnLst/>
            <a:rect l="l" t="t" r="r" b="b"/>
            <a:pathLst>
              <a:path w="42851" h="6286" extrusionOk="0">
                <a:moveTo>
                  <a:pt x="0" y="0"/>
                </a:moveTo>
                <a:lnTo>
                  <a:pt x="0" y="6285"/>
                </a:lnTo>
                <a:lnTo>
                  <a:pt x="42851" y="6285"/>
                </a:lnTo>
                <a:lnTo>
                  <a:pt x="428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23;p39"/>
          <p:cNvSpPr txBox="1">
            <a:spLocks noGrp="1"/>
          </p:cNvSpPr>
          <p:nvPr/>
        </p:nvSpPr>
        <p:spPr>
          <a:xfrm>
            <a:off x="4421299" y="3322126"/>
            <a:ext cx="3339271" cy="6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Share Tech" panose="00000500000000000000"/>
                <a:sym typeface="Share Tech" panose="00000500000000000000"/>
              </a:rPr>
              <a:t>Best Scores</a:t>
            </a:r>
            <a:r>
              <a:rPr lang="en-GB" dirty="0">
                <a:latin typeface="Share Tech" panose="00000500000000000000"/>
                <a:sym typeface="Share Tech" panose="00000500000000000000"/>
              </a:rPr>
              <a:t>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6" name="Google Shape;1126;p39"/>
          <p:cNvSpPr txBox="1">
            <a:spLocks noGrp="1"/>
          </p:cNvSpPr>
          <p:nvPr/>
        </p:nvSpPr>
        <p:spPr>
          <a:xfrm>
            <a:off x="4421505" y="3852545"/>
            <a:ext cx="5610225" cy="644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F1 score</a:t>
            </a:r>
            <a:r>
              <a:rPr lang="en-GB" sz="1400"/>
              <a:t>: </a:t>
            </a:r>
            <a:r>
              <a:rPr lang="en-US" altLang="en-GB" sz="1400"/>
              <a:t>0.15241</a:t>
            </a:r>
            <a:r>
              <a:rPr lang="en-GB" sz="140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accuracy: 0.88929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0090" y="417390"/>
            <a:ext cx="4727700" cy="577800"/>
          </a:xfrm>
        </p:spPr>
        <p:txBody>
          <a:bodyPr/>
          <a:lstStyle/>
          <a:p>
            <a:r>
              <a:rPr lang="en-US" altLang="zh-CN"/>
              <a:t>KNN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0390" y="1115695"/>
            <a:ext cx="5807710" cy="1045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  <a:latin typeface="Maven Pro" charset="0"/>
                <a:cs typeface="Maven Pro" charset="0"/>
              </a:rPr>
              <a:t>Problem1: imbalanced data</a:t>
            </a:r>
          </a:p>
          <a:p>
            <a:r>
              <a:rPr lang="en-US" altLang="zh-CN" sz="2400">
                <a:solidFill>
                  <a:schemeClr val="bg1"/>
                </a:solidFill>
                <a:latin typeface="Maven Pro" charset="0"/>
                <a:cs typeface="Maven Pro" charset="0"/>
              </a:rPr>
              <a:t>Solution: Resampling---SVMSMOTE resampling</a:t>
            </a:r>
            <a:endParaRPr lang="en-US" altLang="zh-CN">
              <a:latin typeface="Maven Pro" charset="0"/>
              <a:cs typeface="Maven Pro" charset="0"/>
            </a:endParaRPr>
          </a:p>
          <a:p>
            <a:endParaRPr lang="en-US" altLang="zh-CN">
              <a:latin typeface="Maven Pro" charset="0"/>
              <a:cs typeface="Maven Pro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0390" y="2281555"/>
            <a:ext cx="7535545" cy="1414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  <a:latin typeface="Maven Pro" charset="0"/>
                <a:cs typeface="Maven Pro" charset="0"/>
              </a:rPr>
              <a:t>Problem2: features equal weight</a:t>
            </a:r>
          </a:p>
          <a:p>
            <a:r>
              <a:rPr lang="en-US" altLang="zh-CN" sz="2400">
                <a:solidFill>
                  <a:schemeClr val="bg1"/>
                </a:solidFill>
                <a:latin typeface="Maven Pro" charset="0"/>
                <a:cs typeface="Maven Pro" charset="0"/>
              </a:rPr>
              <a:t>Solution: feature selection----</a:t>
            </a:r>
          </a:p>
          <a:p>
            <a:r>
              <a:rPr lang="en-US" altLang="zh-CN" sz="2400">
                <a:solidFill>
                  <a:schemeClr val="bg1"/>
                </a:solidFill>
                <a:latin typeface="Maven Pro" charset="0"/>
                <a:cs typeface="Maven Pro" charset="0"/>
              </a:rPr>
              <a:t>important features (“duration”, “poutcome_success”)</a:t>
            </a:r>
            <a:endParaRPr lang="en-US" altLang="zh-CN">
              <a:latin typeface="Maven Pro" charset="0"/>
              <a:cs typeface="Maven Pro" charset="0"/>
            </a:endParaRPr>
          </a:p>
          <a:p>
            <a:endParaRPr lang="en-US" altLang="zh-CN">
              <a:latin typeface="Maven Pro" charset="0"/>
              <a:cs typeface="Maven Pro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 panose="00000500000000000000"/>
              <a:buNone/>
              <a:defRPr sz="30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r>
              <a:rPr lang="en-US" altLang="zh-CN"/>
              <a:t>KNN</a:t>
            </a:r>
          </a:p>
        </p:txBody>
      </p:sp>
      <p:sp>
        <p:nvSpPr>
          <p:cNvPr id="13" name="Google Shape;1127;p39"/>
          <p:cNvSpPr/>
          <p:nvPr/>
        </p:nvSpPr>
        <p:spPr>
          <a:xfrm>
            <a:off x="4685665" y="883285"/>
            <a:ext cx="3186430" cy="40493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标题 1"/>
          <p:cNvSpPr/>
          <p:nvPr/>
        </p:nvSpPr>
        <p:spPr>
          <a:xfrm>
            <a:off x="4730750" y="934720"/>
            <a:ext cx="5174615" cy="2515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 panose="00000500000000000000"/>
              <a:buNone/>
              <a:defRPr sz="3000" b="0" i="0" u="none" strike="noStrike" cap="none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 panose="00000500000000000000"/>
              <a:buNone/>
              <a:defRPr sz="1800" b="0" i="0" u="none" strike="noStrike" cap="none">
                <a:solidFill>
                  <a:srgbClr val="D9D9D9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730750" y="989330"/>
            <a:ext cx="300926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  <a:latin typeface="Share Tech" panose="00000500000000000000" charset="0"/>
                <a:cs typeface="Share Tech" panose="00000500000000000000" charset="0"/>
              </a:rPr>
              <a:t>Parameter selection: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Maven Pro" charset="0"/>
                <a:cs typeface="Maven Pro" charset="0"/>
              </a:rPr>
              <a:t>Cross Validation F1 score increases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Maven Pro" charset="0"/>
                <a:cs typeface="Maven Pro" charset="0"/>
              </a:rPr>
              <a:t>with K and becomes stable when K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Maven Pro" charset="0"/>
                <a:cs typeface="Maven Pro" charset="0"/>
              </a:rPr>
              <a:t>reaches 120</a:t>
            </a:r>
          </a:p>
          <a:p>
            <a:endParaRPr lang="en-US" altLang="zh-CN">
              <a:latin typeface="Maven Pro" charset="0"/>
              <a:cs typeface="Maven Pro" charset="0"/>
            </a:endParaRPr>
          </a:p>
        </p:txBody>
      </p:sp>
      <p:sp>
        <p:nvSpPr>
          <p:cNvPr id="7" name="Google Shape;1123;p39"/>
          <p:cNvSpPr txBox="1">
            <a:spLocks noGrp="1"/>
          </p:cNvSpPr>
          <p:nvPr/>
        </p:nvSpPr>
        <p:spPr>
          <a:xfrm>
            <a:off x="4730544" y="1986721"/>
            <a:ext cx="3339271" cy="6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Tuned Hyperparameters: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8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4730750" y="2436495"/>
            <a:ext cx="5610225" cy="644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GB" sz="1400" err="1"/>
              <a:t>n_neighbors</a:t>
            </a:r>
            <a:r>
              <a:rPr lang="en-GB" sz="1400"/>
              <a:t>: </a:t>
            </a:r>
            <a:r>
              <a:rPr lang="en-US" altLang="en-GB" sz="1400"/>
              <a:t>120</a:t>
            </a:r>
            <a:r>
              <a:rPr lang="en-GB" sz="140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GB" sz="1400"/>
              <a:t>p: 2</a:t>
            </a:r>
            <a:r>
              <a:rPr lang="en-GB" sz="140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sz="1400"/>
              <a:t>weights: distance</a:t>
            </a:r>
          </a:p>
        </p:txBody>
      </p:sp>
      <p:sp>
        <p:nvSpPr>
          <p:cNvPr id="9" name="Google Shape;1123;p39"/>
          <p:cNvSpPr txBox="1">
            <a:spLocks noGrp="1"/>
          </p:cNvSpPr>
          <p:nvPr/>
        </p:nvSpPr>
        <p:spPr>
          <a:xfrm>
            <a:off x="4713399" y="3110671"/>
            <a:ext cx="3339271" cy="64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Share Tech" panose="00000500000000000000"/>
                <a:sym typeface="Share Tech" panose="00000500000000000000"/>
              </a:rPr>
              <a:t>Test</a:t>
            </a:r>
            <a:r>
              <a:rPr lang="en-GB" dirty="0">
                <a:latin typeface="Share Tech" panose="00000500000000000000"/>
                <a:sym typeface="Share Tech" panose="00000500000000000000"/>
              </a:rPr>
              <a:t> </a:t>
            </a:r>
            <a:r>
              <a:rPr lang="en-US" altLang="en-GB" dirty="0">
                <a:latin typeface="Share Tech" panose="00000500000000000000"/>
                <a:sym typeface="Share Tech" panose="00000500000000000000"/>
              </a:rPr>
              <a:t>Metrics</a:t>
            </a:r>
            <a:r>
              <a:rPr lang="en-GB" dirty="0">
                <a:latin typeface="Share Tech" panose="00000500000000000000"/>
                <a:sym typeface="Share Tech" panose="00000500000000000000"/>
              </a:rPr>
              <a:t>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0" name="Google Shape;1126;p39"/>
          <p:cNvSpPr txBox="1">
            <a:spLocks noGrp="1"/>
          </p:cNvSpPr>
          <p:nvPr/>
        </p:nvSpPr>
        <p:spPr>
          <a:xfrm>
            <a:off x="4765040" y="3531870"/>
            <a:ext cx="5610225" cy="644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err="1"/>
              <a:t>Accuracy: 0.84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F1 score: 0.54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Precision: 0.41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Recall: 0.80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" y="883285"/>
            <a:ext cx="4007485" cy="248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5" y="3364865"/>
            <a:ext cx="4006850" cy="15582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117519" y="1551214"/>
            <a:ext cx="4449535" cy="1278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/>
              <a:t>Random Forest</a:t>
            </a:r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3012620"/>
            <a:ext cx="3101400" cy="453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Lan Rong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</a:t>
            </a:r>
            <a:r>
              <a:rPr lang="en-US" altLang="en-GB">
                <a:solidFill>
                  <a:schemeClr val="dk2"/>
                </a:solidFill>
              </a:rPr>
              <a:t>2</a:t>
            </a: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825" y="1084956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Initial parameters setting: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buNone/>
            </a:pPr>
            <a:r>
              <a:rPr lang="en-US" dirty="0" err="1"/>
              <a:t>RandomForestClassifier</a:t>
            </a:r>
            <a:r>
              <a:rPr lang="en-US" dirty="0"/>
              <a:t> (</a:t>
            </a:r>
            <a:r>
              <a:rPr lang="en-US" dirty="0" err="1"/>
              <a:t>n_estimators</a:t>
            </a:r>
            <a:r>
              <a:rPr lang="en-US" dirty="0"/>
              <a:t>=100, </a:t>
            </a:r>
            <a:r>
              <a:rPr lang="en-US" dirty="0" err="1"/>
              <a:t>random_state</a:t>
            </a:r>
            <a:r>
              <a:rPr lang="en-US" dirty="0"/>
              <a:t>=1, </a:t>
            </a:r>
            <a:r>
              <a:rPr lang="en-US" dirty="0" err="1"/>
              <a:t>oob_score</a:t>
            </a:r>
            <a:r>
              <a:rPr lang="en-US" dirty="0"/>
              <a:t>=</a:t>
            </a:r>
            <a:r>
              <a:rPr lang="en-US" dirty="0" err="1"/>
              <a:t>True,class_weight</a:t>
            </a:r>
            <a:r>
              <a:rPr lang="en-US" dirty="0"/>
              <a:t>='balanced’</a:t>
            </a:r>
          </a:p>
          <a:p>
            <a:pPr marL="0" lvl="0" indent="0">
              <a:buNone/>
            </a:pPr>
            <a:endParaRPr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Out-of-bag accuracy prediction : </a:t>
            </a:r>
            <a:r>
              <a:rPr lang="en-US" dirty="0"/>
              <a:t>0.9025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By using the 10-fold cross validation on training data set: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Random Forest Classifier</a:t>
            </a:r>
            <a:endParaRPr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1217" y="3234690"/>
          <a:ext cx="6405564" cy="741680"/>
        </p:xfrm>
        <a:graphic>
          <a:graphicData uri="http://schemas.openxmlformats.org/drawingml/2006/table">
            <a:tbl>
              <a:tblPr firstRow="1" firstCol="1" bandRow="1" bandCol="1">
                <a:tableStyleId>{0505E3EF-67EA-436B-97B2-0124C06EBD24}</a:tableStyleId>
              </a:tblPr>
              <a:tblGrid>
                <a:gridCol w="58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23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Ave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0.899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0.903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0.904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0.904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0.900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0.906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0.909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0.900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0.902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0.900</a:t>
                      </a:r>
                      <a:endParaRPr lang="zh-CN" altLang="en-US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0000"/>
                          </a:solidFill>
                        </a:rPr>
                        <a:t>0.903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1430796" y="1496400"/>
            <a:ext cx="6282407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Data preparation &amp; </a:t>
            </a:r>
            <a:r>
              <a:rPr lang="en" sz="6000" dirty="0">
                <a:solidFill>
                  <a:schemeClr val="accent3"/>
                </a:solidFill>
              </a:rPr>
              <a:t>Visualization</a:t>
            </a:r>
            <a:endParaRPr sz="6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264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97374" y="1063525"/>
            <a:ext cx="8275963" cy="4013224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The accuracy score of testing data set: </a:t>
            </a:r>
            <a:r>
              <a:rPr lang="en-US" altLang="zh-CN" dirty="0"/>
              <a:t>0.9015</a:t>
            </a:r>
          </a:p>
          <a:p>
            <a:pPr marL="165100" indent="0">
              <a:buNone/>
            </a:pPr>
            <a:endParaRPr lang="en-US" altLang="zh-CN" b="1" dirty="0"/>
          </a:p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Feature importance:</a:t>
            </a:r>
          </a:p>
          <a:p>
            <a:pPr marL="165100" indent="0">
              <a:buNone/>
            </a:pPr>
            <a:r>
              <a:rPr lang="en-US" altLang="zh-CN" dirty="0"/>
              <a:t>          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Random Forest Classifier</a:t>
            </a:r>
            <a:endParaRPr lang="zh-CN" altLang="en-US" dirty="0"/>
          </a:p>
        </p:txBody>
      </p:sp>
      <p:sp>
        <p:nvSpPr>
          <p:cNvPr id="6" name="AutoShape 3" descr="data:image/png;base64,iVBORw0KGgoAAAANSUhEUgAAA7YAAAIvCAYAAABA5EenAAAAOXRFWHRTb2Z0d2FyZQBNYXRwbG90bGliIHZlcnNpb24zLjUuMywgaHR0cHM6Ly9tYXRwbG90bGliLm9yZy/NK7nSAAAACXBIWXMAAAsTAAALEwEAmpwYAACmy0lEQVR4nOzdd5xkRdX/8c9ZYMlJWHJGQMEAiigqigkxAY8/A6AIGDCDoiIKCqIoogIqYEQfgkhUgoLgo5JEhEVEBQUWRBZEyUGQfH5/nOqdOz0d6vatnplevu/Xa18709O3uqan+/Y9VadOmbsjIiIiIiIiMqpmTHUHRERERERERJpQYCsiIiIiIiIjTYGtiIiIiIiIjDQFtiIiIiIiIjLSFNiKiIiIiIjISFNgKyIiIiIiIiNNga2IiIiIiIiMNAW2IiIyXzCzG83sv2b2n8q/VQq0+cpSfcx4vP3N7LjJerxezGwXM7toqvshIiKSQ4GtiIjMT97g7ktU/v1zKjtjZgtO5eMPalT7LSIiT14KbEVEZL5mZkub2VFmdquZ3WJmXzCzBdLP1jWzX5vZnWZ2h5n9yMyWST87FlgDODPN/u5lZlua2c1t7c+b1U0zrqeY2XFmdh+wS6/Hz+i7m9kHzOw6M7vfzD6f+nyxmd1nZieZ2cx03y3N7GYz+3T6XW40s7e1PQ/HmNntZvYPM9vXzGakn+1iZr81s0PN7E7gRODbwObpd78n3e91ZnZFeuy5ZrZ/pf21Un93NrObUh/2qfx8gdS369PvcrmZrZ5+9jQz+6WZ3WVm15jZWyrHvdbMrk7H3GJmH8/804uIyJOIAlsREZnf/S/wGPBUYBNgK+Dd6WcGfAlYBXg6sDqwP4C77wTcxNgs8MGZj7ctcAqwDPCjPo+f49XAc4EXAHsB3wXenvr6DGCHyn1XApYHVgV2Br5rZhukn30TWBpYB3gp8A5g18qxzwduAFZM7b8P+F363ZdJ93kgHbcM8Drg/Wa2XVt/XwxsALwC+KyZPT3dvmfq62uBpYB3Ag+a2eLAL4HjgRWA7YEjzWzDdNxRwHvdfcn0+/66/1MmIiJPNgpsRURkfnKamd2T/p1mZisSgdRH3P0Bd78NOJQInnD3Oe7+S3d/2N1vBw4hgr4mfufup7n7E0QA1/XxMx3s7ve5+1XAX4Bz3f0Gd78XOJsIlqs+k36f84GfA29JM8TbA59y9/vd/Ubga8BOleP+6e7fdPfH3P2/nTri7ue5+5/d/Ql3/xPwYyY+X59z9/+6+5XAlcCz0+3vBvZ192s8XOnudwKvB2509x+mx74COBV4czruUWBDM1vK3e929z/UeO5ERORJQmtoRERkfrKdu/9f6xsz2wxYCLjVzFo3zwDmpp+vCHwd2AJYMv3s7oZ9mFv5es1ej5/p35Wv/9vh+5Uq39/t7g9Uvv8HMRu9fOrHP9p+tmqXfndkZs8HDiJmTmcCCwMnt93tX5WvHwSWSF+vDlzfodk1gee30p2TBYFj09f/D9gXOMjM/gTs7e6/69dXERF5ctGMrYiIzM/mAg8Dy7v7MunfUu6+Ufr5FwEHnunuSxEpuFY53tvaewBYrPVNmgmd1Xaf6jH9Hr+0ZVNqb8sawD+BO4iZzzXbfnZLl353+h4iXfgMYHV3X5pYh2sd7tfJXGDdLrefX3l+lknpz+8HcPfL3H1bIk35NOCkzMcTEZEnEQW2IiIy33L3W4Fzga+Z2VJmNiMVX2qlzy4J/Ae418xWBT7R1sS/iTWpLdcCi6QiSgsRM4kLN3j8Yficmc00sy2INN+T3f1xIiA80MyWNLM1iTWvvbYW+jewWqs4VbIkcJe7P5Rmw3es0a/vA583s/UsPMvMlgN+BqxvZjuZ2ULp3/PM7Onp93ibmS3t7o8C9wFP1HhMERF5klBgKyIi87t3EGmzVxNpxqcAK6effQ54DnAvsR71J23HfgnYN63Z/Xha1/oBIki7hZjBvZneej1+af9Kj/FPonDV+9z9b+lnHyb6ewNwETH7+oMebf0auAr4l5ndkW77AHCAmd0PfJZ6s6eHpPufSwSoRwGLuvv9REGt7VO//wV8mbEBg52AG1OV6fcBb0NERKSNuXfKNBIREZFRYmZbAse5+2pT3BUREZFJpxlbERERERERGWkKbEVERERERGSkKRVZRERERERERppmbEVERERERGSkLTjVHShl+eWX97XWWmuquyEiIiIiIiJDcPnll9/h7u37xwPzUWC71lprMXv27KnuhoiIiIiIiAyBmf2j28+UiiwiIiIiIiIjTYGtiIiIiIiIjDQFtiIiIiIiIjLSFNiKiIiIiIjISFNgKyIiIiIiIiNtqIGtmW1tZteY2Rwz27vDz99nZn82sz+a2UVmtmG6fS0z+2+6/Y9m9u1h9lNERERERERG19C2+zGzBYAjgFcBNwOXmdkZ7n515W7Hu/u30/23AQ4Btk4/u97dNx5W/0RERERERGT+MMwZ282AOe5+g7s/ApwAbFu9g7vfV/l2ccCH2B8RERERERGZDw0zsF0VmFv5/uZ02zhm9kEzux44GNi98qO1zewKMzvfzLbo9ABmtpuZzTaz2bfffnvJvouIiIiIiMiImPLiUe5+hLuvC3wS2DfdfCuwhrtvAuwJHG9mS3U49rvuvqm7bzpr1qzJ67SIiIiIiIhMG8MMbG8BVq98v1q6rZsTgO0A3P1hd78zfX05cD2w/nC6KSIiIiIiIqNsmIHtZcB6Zra2mc0EtgfOqN7BzNarfPs64Lp0+6xUfAozWwdYD7hhiH0VERERERGRETW0qsju/piZfQg4B1gA+IG7X2VmBwCz3f0M4ENm9krgUeBuYOd0+EuAA8zsUeAJ4H3uftew+ioiIiIiIiKjy9znj0LEm266qc+ePXuquyEiIiIiIiJDYGaXu/umnX425cWjRERERERERJpQYCsiIiIiIiIjbWhrbEVGiX3OJtzm+80fafoiIiIiIvM7zdiKiIiIiIjISFNgKyIiIiIiIiNNga2IiIiIiIiMNAW2IiIiIiIiMtIU2IqIiIiIiMhIU2ArIiIiIiIiI02BrYiIiIiIiIw0BbYiIiIiIiIy0hTYioiIiIiIyEhTYCsiIiIiIiIjTYGtiIiIiIiIjDQFtiIiIiIiIjLSFNiKiIiIiIjISFNgKyIiIiIiIiNNga2IiIiIiIiMNAW2IiIiIiIiMtIU2IqIiIiIiMhIU2ArIiIiIiIiI02BrYiIiIiIiIw0BbYiIiIiIiIy0hTYioiIiIiIyEhTYCsiIiIiIiIjTYGtiIiIiIiIjDQFtiIiIiIiIjLSFNiKiIiIiIjISFNgKyIiIiIiIiNNga2IiIiIiIiMNAW2IiIiIiIiMtIU2IqIiIiIiMhIU2ArIiIiIiIiI02BrYiIiIiIiIw0BbYiIiIiIiIy0hTYioiIiIiIyEhTYCsiIiIiIiIjTYGtiIiIiIiIjDQFtiIiIiIiIjLSFNiKiIiIiIjISFNgKyIiIiIiIiNNga2IiIiIiIiMNAW2IiIiIiIiMtIU2IqIiIiIiMhIG2pga2Zbm9k1ZjbHzPbu8PP3mdmfzeyPZnaRmW1Y+dmn0nHXmNmrh9lPERERERERGV1DC2zNbAHgCOA1wIbADtXANTne3Z/p7hsDBwOHpGM3BLYHNgK2Bo5M7YmIiIiIiIiMM8wZ282AOe5+g7s/ApwAbFu9g7vfV/l2ccDT19sCJ7j7w+7+d2BOak9ERERERERknAWH2PaqwNzK9zcDz2+/k5l9ENgTmAm8vHLsJW3Hrtrh2N2A3QDWWGONIp0WERERERGR0TLlxaPc/Qh3Xxf4JLBvzWO/6+6buvums2bNGk4HRUREREREZFobZmB7C7B65fvV0m3dnABsN+CxIiIiIiIi8iQ1zMD2MmA9M1vbzGYSxaDOqN7BzNarfPs64Lr09RnA9ma2sJmtDawHXDrEvoqIiIiIiMiIGtoaW3d/zMw+BJwDLAD8wN2vMrMDgNnufgbwITN7JfAocDewczr2KjM7CbgaeAz4oLs/Pqy+ioiIiIiIyOgaZvEo3P0s4Ky22z5b+XqPHsceCBw4vN6JiIiIiIjI/GDKi0eJiIiIiIiINKHAVkREREREREaaAlsREREREREZaQpsRUREREREZKQpsBUREREREZGRpsBWRERERERERpoCWxERERERERlpCmxFRERERERkpCmwFRERERERkZGmwFZERERERERGmgJbERERERERGWkKbEVERERERGSkKbAVERERERGRkabAVkREREREREaaAlsREREREREZaQpsRUREREREZKQpsBUREREREZGRpsBWRERERERERpoCWxERERERERlpCmxFRERERERkpCmwFRERERERkZGmwFZERERERERGmgJbERERERERGWkKbEVERERERGSkKbAVERERERGRkabAVkREREREREaaAlsREREREREZaQpsRUREREREZKQpsBUREREREZGRpsBWRERERERERpoCWxERERERERlpCmxFRERERERkpCmwFRERERERkZGmwFZERERERERGmgJbERERERERGWkKbEVERERERGSkKbAVERERERGRkabAVkREREREREaaAlsREREREREZaQpsRUREREREZKQpsBUREREREZGRpsBWRERERERERpoCWxERERERERlpCmxFRERERERkpA01sDWzrc3sGjObY2Z7d/j5nmZ2tZn9ycx+ZWZrVn72uJn9Mf07Y5j9FBERERERkdG14LAaNrMFgCOAVwE3A5eZ2RnufnXlblcAm7r7g2b2fuBg4K3pZ/91942H1T8RERERERGZPwxzxnYzYI673+DujwAnANtW7+Duv3H3B9O3lwCrDbE/IiIiIiIiMh8aZmC7KjC38v3N6bZu3gWcXfl+ETObbWaXmNl2nQ4ws93SfWbffvvtjTssIiIiIiIio2doqch1mNnbgU2Bl1ZuXtPdbzGzdYBfm9mf3f366nHu/l3guwCbbrqpT1qHRUREREREZNoY5oztLcDqle9XS7eNY2avBPYBtnH3h1u3u/st6f8bgPOATYbYVxERERERERlRwwxsLwPWM7O1zWwmsD0wrrqxmW0CfIcIam+r3L6smS2cvl4eeBFQLTolIiIiIiIiAgwxFdndHzOzDwHnAAsAP3D3q8zsAGC2u58BfAVYAjjZzABucvdtgKcD3zGzJ4jg+6C2asoiIiIiIiIiwJDX2Lr7WcBZbbd9tvL1K7scdzHwzGH2TUREREREROYPw0xFFhERERERERk6BbYiIiIiIiIy0hTYioiIiIiIyEhTYCsiIiIiIiIjTYGtiIiIiIiIjDQFtiIiIiIiIjLSFNiKiIiIiIjISFNgKyIiIiIiIiNNga2IiIiIiIiMNAW2IiIiIiIiMtIU2IqIiIiIiMhIU2ArIiIiIiIiI02BrYiIiIiIiIw0BbYiIiIiIiIy0hTYioiIiIiIyEhTYCsiIiIiIiIjTYGtiIiIiIiIjDQFtiIiIiIiIjLSFNiKiIiIiIjISFNgKyIiIiIiIiNNga2IiIiIiIiMNAW2IiIiIiIiMtIU2IqIiIiIiMhIU2ArIiIiIiIiI02BrYiIiIiIiIw0BbYiIiIiIiIy0hTYioiIiIiIyEhTYCsiIiIiIiIjTYGtiIiIiIiIjDQFtiIiIiIiIjLSFNiKiIiIiIjISFNgKyIiIiIiIiNNga2IiIiIiIiMNAW2IiIiIiIiMtIU2IqIiIiIiMhIU2ArIiIiIiIiI02BrYiIiIiIiIw0BbYiIiIiIiIy0hTYioiIiIiIyEhTYCsiIiIiIiIjTYGtiIiIiIiIjDQFtiIiIiIiIjLSFNiKiIiIiIjISMsObM1sTTN7Zfp6UTNbcnjdEhEREREREcmTFdia2XuAU4DvpJtWA07LOG5rM7vGzOaY2d4dfr6nmV1tZn8ys1+Z2ZqVn+1sZtelfztn/TYiIiIiIiLypJM7Y/tB4EXAfQDufh2wQq8DzGwB4AjgNcCGwA5mtmHb3a4ANnX3ZxGB88Hp2KcA+wHPBzYD9jOzZTP7KiIiIiIiIk8iuYHtw+7+SOsbM1sQ8D7HbAbMcfcb0rEnANtW7+Duv3H3B9O3lxAzwQCvBn7p7ne5+93AL4GtM/sqIiIiIiIiTyK5ge35ZvZpYFEzexVwMnBmn2NWBeZWvr853dbNu4Cz6xxrZruZ2Wwzm3377bf36Y6IiIiIiIjMj3ID272B24E/A+8FzgL2LdUJM3s7sCnwlTrHuft33X1Td9901qxZpbojIiIiIiIiI2TBzPstCvzA3b8H89bPLgo82OOYW4DVK9+vlm4bJ1Va3gd4qbs/XDl2y7Zjz8vsq4iIiIiIiDyJ5M7Y/ooIZFsWBf6vzzGXAeuZ2dpmNhPYHjijegcz24SotLyNu99W+dE5wFZmtmwqGrVVuk1ERERERERknNwZ20Xc/T+tb9z9P2a2WK8D3P0xM/sQEZAuQMz4XmVmBwCz3f0MIvV4CeBkMwO4yd23cfe7zOzzRHAMcIC731XvVxMREREREZEng9zA9gEze467/wHAzJ4L/LffQe5+FrEet3rbZytfv7LHsT8AfpDZPxEREREREXmSyg1sP0LMqv4TMGAl4K3D6pSIiIiIiIhIrqzA1t0vM7OnARukm65x90eH1y0RERERERGRPLkztgDPA9ZKxzzHzHD3Y4bSKxEREREREZFMWYGtmR0LrAv8EXg83eyAAlsRERERERGZUrkztpsCG7q7D7MzIiIiIiIiInXl7mP7F6JglIiIiIiIiMi0kjtjuzxwtZldCjzcutHdtxlKr0REREREREQy5Qa2+w+zEyIiIiIiIiKDyt3u5/xhd0RERERERERkEFlrbM3sBWZ2mZn9x8weMbPHzey+YXdOREREREREpJ/c4lGHAzsA1wGLAu8GjhhWp0RERERERERy5Qa2uPscYAF3f9zdfwhsPbxuiYiIiIiIiOTJLR71oJnNBP5oZgcDt1IjKBYREREREREZltzgdKd03w8BDwCrA28cVqdEREREREREcuUGttu5+0Pufp+7f87d9wReP8yOiYiIiIiIiOTIDWx37nDbLgX7ISIiIiIiIjKQnmtszWwHYEdgHTM7o/KjJYG7htkxERERERERkRz9ikddTBSKWh74WuX2+4E/DatTIiIiIiIiIrl6Brbu/g8zuxl4yN3Pn6Q+iYiIiIiIiGTru8bW3R8HnjCzpSehPyIiIiIiIiK15O5j+x/gz2b2S2K7HwDcffeh9EpEREREREQkU25g+5P0T0RERERERGRayQps3f1oM5sJrJ9uusbdHx1et0RERERERETyZAW2ZrYlcDRwI2DA6ma2s7tfMLSeiYiIiIiIiGTITUX+GrCVu18DYGbrAz8GnjusjomIiIiIiIjk6FsVOVmoFdQCuPu1wELD6ZKIiIiIiIhIvtwZ29lm9n3guPT924DZw+mSiIiIiIiISL7cwPb9wAeB1vY+FwJHDqVHIiIiIiIiIjXkVkV+2MwOB34FPEFURX5kqD0TERERERERyZBbFfl1wLeB64mqyGub2Xvd/exhdk5ERERERESknzpVkV/m7nMAzGxd4OeAAlsRERERERGZUrlVke9vBbXJDcD9Q+iPiIiIiIiISC11qiKfBZwEOPBm4DIzeyOAu/9kSP0TERERERER6Sk3sF0E+Dfw0vT97cCiwBuIQFeBrYiIiIiIiEyJ3KrIuw67IyIiIiIiIiKDyK2KvDbwYWCt6jHuvs1wuiUiIiIiIiKSJzcV+TTgKOBMYh9bERERERERkWkhN7B9yN2/MdSeiIiIiIiIiAwgN7D9upntB5wLPNy60d3/MJReiYiIiIiIiGTKDWyfCewEvJyxVGRP34uIiIiIiIhMmdzA9s3AOu7+yDA7IyIiIiIiIlLXjMz7/QVYZoj9EBERERERERlI7oztMsDfzOwyxq+x1XY/IiIiIiIiMqVyA9v9htoLERERERERkQFlBbbufv4gjZvZ1sDXgQWA77v7QW0/fwlwGPAsYHt3P6Xys8eBP6dvb9LssIiIiIiIiHTSM7A1s/uJ6scTfgS4uy/V49gFgCOAVwE3A5eZ2RnufnXlbjcBuwAf79DEf9194569FxERERERkSe9noGtuy/ZoO3NgDnufgOAmZ0AbAvMC2zd/cb0syc6NSAiIiIiIiLST25V5EGsCsytfH9zui3XImY228wuMbPtOt3BzHZL95l9++23N+iqiIiIiIiIjKphBrZNrenumwI7AoeZ2brtd3D377r7pu6+6axZsya/hyIiIiIiIjLlhhnY3gKsXvl+tXRbFne/Jf1/A3AesEnJzomIiIiIiMj8YZiB7WXAema2tpnNBLYHzsg50MyWNbOF09fLAy+isjZXREREREREpGVoga27PwZ8CDgH+CtwkrtfZWYHmNk2AGb2PDO7GXgz8B0zuyod/nRgtpldCfwGOKitmrKIiIiIiIgIkLmP7aDc/SzgrLbbPlv5+jIiRbn9uIuBZw6zbyIiIiIiIjJ/mM7Fo0RERERERET6UmArIiIiIiIiI02BrYiIiIiIiIw0BbYiIiIiIiIy0hTYioiIiIiIyEhTYCsiIiIiIiIjTYGtiIiIiIiIjDQFtiIiIiIiIjLSFNiKiIiIiIjISFNgKyIiIiIiIiNNga2IiIiIiIiMNAW2IiIiIiIiMtIU2IqIiIiIiMhIU2ArIiIiIiIiI02BrYiIiIiIiIw0BbYiIiIiIiIy0hTYioiIiIiIyEhTYCsiIiIiIiIjTYGtiIiIiIiIjDQFtiIiIiIiIjLSFNiKiIiIiIjISFNgKyIiIiIiIiNNga2IiIiIiIiMNAW2IiIiIiIiMtIU2IqIiIiIiMhIU2ArIiIiIiIiI02BrYiIiIiIiIw0BbYiIiIiIiIy0hTYioiIiIiIyEhTYCsiIiIiIiIjTYGtiIiIiIiIjDQFtiIiIiIiIjLSFNiKiIiIiIjISFNgKyIiIiIiIiNNga2IiIiIiIiMNAW2IiIiIiIiMtIU2IqIiIiIiMhIU2ArIiIiIiIiI02BrYiIiIiIiIw0BbYiIiIiIiIy0hTYioiIiIiIyEhTYCsiIiIiIiIjTYGtiIiIiIiIjDQFtiIiIiIiIjLShhrYmtnWZnaNmc0xs707/PwlZvYHM3vMzN7U9rOdzey69G/nYfZTRERERERERtfQAlszWwA4AngNsCGwg5lt2Ha3m4BdgOPbjn0KsB/wfGAzYD8zW3ZYfRUREREREZHRNcwZ282AOe5+g7s/ApwAbFu9g7vf6O5/Ap5oO/bVwC/d/S53vxv4JbD1EPsqIiIiIiIiI2qYge2qwNzK9zen24oda2a7mdlsM5t9++23D9xRERERERERGV0jXTzK3b/r7pu6+6azZs2a6u6IiIiIiIjIFBhmYHsLsHrl+9XSbcM+VkRERERERJ5EhhnYXgasZ2Zrm9lMYHvgjMxjzwG2MrNlU9GordJtIiIiIiIiIuMMLbB198eADxEB6V+Bk9z9KjM7wMy2ATCz55nZzcCbge+Y2VXp2LuAzxPB8WXAAek2ERERERERkXEWHGbj7n4WcFbbbZ+tfH0ZkWbc6dgfAD8YZv9ERERERERk9I108SgRERERERERBbYiIiIiIiIy0hTYioiIiIiIyEhTYCsiIiIiIiIjTYGtiIiIiIiIjDQFtiIiIiIiIjLSFNiKiIiIiIjISFNgKyIiIiIiIiNNga2IiIiIiIiMNAW2IiIiIiIiMtIU2IqIiIiIiMhIU2ArIiIiIiIiI02BrYiIiIiIiIw0BbYiIiIiIiIy0hTYioiIiIiIyEhTYCsiIiIiIiIjTYGtiIiIiIiIjDQFtiIiIiIiIjLSFNiKiIiIiIjISFNgKyIiIiIiIiNtwanugEw++5xNuM338ynoiYiIiIiISHOasRUREREREZGRpsBWRERERERERppSkSeRUoBFRERERETK04ytiIiIiIiIjDQFtiIiIiIiIjLSFNiKiIiIiIjISFNgKyIiIiIiIiNNga2IiIiIiIiMNFVFlpGnatMiIiIiIk9umrEVERERERGRkabAVkREREREREaaAlsREREREREZaQpsRUREREREZKQpsBUREREREZGRpsBWRERERERERpoCWxERERERERlpCmxFRERERERkpCmwFRERERERkZGmwFZERERERERGmgJbERERERERGWkKbEVERERERGSkKbAVERERERGRkabAVkREREREREbaUANbM9vazK4xszlmtneHny9sZiemn//ezNZKt69lZv81sz+mf98eZj9FRERERERkdC04rIbNbAHgCOBVwM3AZWZ2hrtfXbnbu4C73f2pZrY98GXgreln17v7xsPqn4iIiIiIiMwfhjljuxkwx91vcPdHgBOAbdvusy1wdPr6FOAVZmZD7JOIiIiIiIjMZ4YZ2K4KzK18f3O6reN93P0x4F5gufSztc3sCjM738y26PQAZrabmc02s9m333572d6LiIiIiIjISJiuxaNuBdZw902APYHjzWyp9ju5+3fdfVN333TWrFmT3kkRERERERGZesMMbG8BVq98v1q6reN9zGxBYGngTnd/2N3vBHD3y4HrgfWH2FcREREREREZUcMMbC8D1jOztc1sJrA9cEbbfc4Adk5fvwn4tbu7mc1Kxacws3WA9YAbhthXERERERERGVFDq4rs7o+Z2YeAc4AFgB+4+1VmdgAw293PAI4CjjWzOcBdRPAL8BLgADN7FHgCeJ+73zWsvoqIiIiIiMjoGlpgC+DuZwFntd322crXDwFv7nDcqcCpw+ybiIiIiIiIzB+ma/EoERERERERkSwKbEVERERERGSkKbAVERERERGRkabAVkREREREREaaAlsREREREREZaQpsRUREREREZKQpsBUREREREZGRpsBWRERERERERpoCWxERERERERlpC051B0RkjH3OJtzm+/kU9EREREREZHQosBUpREGpiIiIiAxbp2tO0HWnUpFFRERERERkpCmwFRERERERkZGmwFZERERERERGmgJbERERERERGWkKbEVERERERGSkKbAVERERERGRkabAVkREREREREaaAlsREREREREZaQpsRUREREREZKQtONUdkNFln7MJt/l+PgU9ERERefLQ56+IyESasRUREREREZGRpsBWRERERERERpoCWxERERERERlpCmxFRERERERkpCmwFRERERERkZGmqsgi85lO1TJBFTNFREREZP6lGVsREREREREZaQpsRUREREREZKQpsBUREREREZGRpsBWRERERERERpqKR4mIiIhk6FScT4X5RESmB83YioiIiIiIyEjTjK2IiIiIiIyj7QNl1CiwFRERERGZjyhtXp6MFNiKiIiIPMko8JFRoter5FBgK1NKJyoREZHRpM/wiUo8J3peZbLMb681BbYiIiLTyPx2odGUng+R0ab3sEwWBbYiMjTz04fZ/PS7TCd6Xodjujyv06UfMv/Ta01EtN2PiIiIiIiIjDTN2IpIRxr9FhERkfmF1j/P/xTYiog8CenDeTjmp+d1fvpdRHLoNS8y2hTYiohMEm12LyIKnkREhkOBrYjIiJkuF8bqh4wKDSqJyHShz6zhGWpga2ZbA18HFgC+7+4Htf18YeAY4LnAncBb3f3G9LNPAe8CHgd2d/dzhtlXEZmetCZGRGT+pUEHESllaIGtmS0AHAG8CrgZuMzMznD3qyt3exdwt7s/1cy2B74MvNXMNgS2BzYCVgH+z8zWd/fHh9XfUaELdBERERERkfGGOWO7GTDH3W8AMLMTgG2BamC7LbB/+voU4HAzs3T7Ce7+MPB3M5uT2vvdEPsrIiJPUpo1EhERGW3mPpwPbTN7E7C1u787fb8T8Hx3/1DlPn9J97k5fX898Hwi2L3E3Y9Ltx8FnO3up7Q9xm7AbunbDYBrhvLLDMfywB1qY9q1MZ36ojamb1/URvk2plNf1Mb07YvamL59URvTty9qo3wb06kv06WNybKmu8/q9IORLh7l7t8FvjvV/RiEmc12903VxvRqYzr1RW1M376ojfJtTKe+qI3p2xe1MX37ojamb1/URvk2plNfpksb08GMIbZ9C7B65fvV0m0d72NmCwJLE0Wkco4VERERERERGWpgexmwnpmtbWYziWJQZ7Td5wxg5/T1m4Bfe+RGnwFsb2YLm9nawHrApUPsq4iIiIiIiIyooaUiu/tjZvYh4Bxiu58fuPtVZnYAMNvdzwCOAo5NxaHuIoJf0v1OIgpNPQZ8cD6siFwihVptlG+jVDtqo3wbpdpRG9OzjVLtqI3ybZRqR22Ub6NUO2qjfBul2lEb07ONUu3MT21MuaEVjxIRERERERGZDMNMRRYREREREREZOgW2IiIiIiIiMtIU2IpIUWa2gJkdbWYLN2zjgCZtSB4zW7Tu82xmK9W5XURERGTYtMZ2hJjZ89399x1u38zdVTVapg0zuxVYw90fbdDGHcAK7v5EzeOOBfqe2Nz9HZntXeHum3S4veeeb2a2Tk777n5Dzv1KMbOvAie5+6Vm9jrgFOL5equ7n5nZxn3uvlSH2+9y96fU6MtWwMbAEtXb3f2zuW3I/M3MFpguxSPNbEbd85GIiEweBbaTxMwMeDewA7C8uz/LzF4CrOTuJ2W2UeRicn5iZj8FjgZ+PmgQZWZPAT5O5wvsl9RoZ769SDezI939AzXuvxewDLBfg7/LIcAcdz+y5nH7Vb5dnthS7EzgH8AawBuAo91998z27nf3JdtuM+DOXu87M3uCCBiN8YH2uO/dfYEebVxIXpBe53V6K7Cuuz9oZr8HDgbuBQ5192dmttHpOVkKuMHdl89s43DgLcBvgAcrP3J3f2eP4+aS95yskdmPtYED6fzezWpjfmRmewA/cvc7priN24AfA8e6++xB20ltLQ1swMS/868zjl0A+A+wjLs/3LAfTwPeTHz+fzB9P9Pd/1SznYE+c9L5a23gH9Nl0EDKMrMZwJbARe7+yBR3p4j5YXJH773hG9p2PzLBAcCrgMOAb6fbbgYOBXoGtukEZfGlWfq6ZV1iS6RshYLsbheeDxO/1yX9PvwLBZQXAp8FjkpbRB3r7hdnHttyPLAw8Xd4sM99O+p1kV6znQ2JgOnfZrYE8AngCeAr7p7VNzPbAfiju//VzDYAvgc8Drzf3f9Wpz/VZmve/8PASsCeZnY74wO53GBhM+DDKUgeF8z0en24++fmddrsHOB17n5h5bYXA5/p9+Bmdkz6cmbl65a1gKt6He/u85Z6mNmuwCuB/YkAe03idfurPt34fuXrdYF3EgM5rSB9Z+AHfdpot1gKapcD1nH3U1Mf1+x3YCWoXNTMbmr78XJEAJJrR+DZ7j63xjEAb698/TziOfgGY8/rh4D2v1cvxwPXAx9jwPd/CWkrvL5yB8rMbCHgBcAq7n6imS2ejn8gs0svBw40s/OAY4HTBgjoSrSxNfE3P9PM7kntHFv3dWNmuwBHEMFp+zm6b3aFuz9uZtcSr/N/1nnstn68OfXjJ8R74IPE599BxDkit52BP3Pc3c3sz8CS/e7bpw/dsmNa1wGnufuVmW19Azih+vltZi8E3uLuH6nRp/WI52UV4u90srtfW+P42oMFZvbynLZzBlBSezOBXbr0IyvTyN2fMLPT2wcg6zKzPwL/C/zY3f/doJ2PNG0D+CUwYXIH+AWQNbmT/lY7MPb6OMHd+30Ot7fxKmJ70hXc/Q1mtimwVM7ft9R7L/WjxPVikYmd6UQztpMkXRBu4u53mNnd7r5sCjDvcvdl+xzbmvnp5AngQHffv0ZfPk8lyHb3ZVLa5Mnu/tzMNs4DNgf+TXyArQasCMwmLvoBtu01wm5mv6BLQOnuR+f+PqmtjYiLnx2BR4iLnx+5+/UZx94HzGoyCm9mdzHYRXp7O1cSH+TXmNm3idmFh4A73H2nzDauB16YTnZnAtcQF3MvcfesD+CmzOyl3X7m7udntrFzjzayXh9mdi8xePNo5baFiA+DTh+Q1WNbM7+fBr5YfXjidX+yu9+V2Y+bgfXc/b+V2xYDrnX31TLbuAR4l7tfVbltQ2KP8BfktJGOuYx47z8V2MDddzSz5YGr3H3FPse+lBjkOAt4TeVHDvzb3a+p0Y9rgee6+/25x3Ro4y/Aq939lsptqwG/cPdnZLZxHzELN3CKaYmZdTP7YeXbRYD/B1zG2CDGZsCp7r5DRn+eCZxBBBirufsSZvZaYGd3f2u/4yvtLEdcwL0deBpwKnCMu18wmW2kdmYAW6V23gD8gTjPn5gTrJvZLcC73f3sOo/b1sZexO/ydeJzrzrYlhu0/BXY3t2vrFwLLAT8091n1ehLo88cM7uIeD4GHexsBdc7Ea+1ucDqxN/mBCJjZxvgfe7ed6ApDYCuWp1dtFj7P9fdV8jsz47EXpw/Z+x98zrgve5+fObvM0gWyd8zuufunrU8xcx+DDybyDRqvzb6XMeDOrfzc+Dz7n5J7jEd2ngj8Z57NXAB8Z77ibs/VLOd04jrzt8BPyLOZfdlHtua3LmHCGzbJ3d+m/MaMbOPAZ8EfsjY62NX4GB3/1pmXz4M7EEMOn/K3ZdO15/fc/cXZrbR+L2X2ilxvVjsOnzacHf9m4R/xMjQIunru9L/SxIn7X7HrkkEi60Zida/NYBFB+jLXOJiH+Du9L+1vs5s4whg97bbPgQcntraF/hdnzbuAxYu/DxvAVxJzFDeC/wf8eHf65iLiNTMJo97LbBkgf7fW/l73Eak0i4O3FajjfvS/4sAdxMnrRmt111mGysQsxjz/pX8O03WP+A84Cut9wmwKJF6e0GNNl5doB//BJ7edtvTgVvrvDZa55DKbYsC99Tsy/OAi4HzW6974G3ELFhuG4sVeE7eS1wQbz7oaw24C1i67bZlap7LfkYE2E1+l50r/w4ggp4Dgd2AL6Rz7udqtHcC8P/abnsjMeORc/xFwE7p67vT/4sDtzT4HZ9VObfeCOwDLDGZbRCfe/sCc9I591fpNbBTxrH/BhZo+Hf+e5d/N9Ro407GJhVa1wILUuMcn45p9JmTXpc3Elkk7yKyQd4JvLNGG+cCL2q7bXPgl+nrrYG/ZbZ1W4fz22LERXpuf24gBnCrt20B3Jh5/F3A6k1eIyX+EZ/byxRo58jU1v8Cn0/npgOAAwZo6ynA+9K55R4iU+jlNdtYhsgW/DXwADHI9caM455I54xO/x4F9s98/FuAZ7TdthExqJT7O1wPrNX6O6X/FyAGy3PbaPzeS+0UuV6k8HX4VP/TjO0kMbPvEzOJHwVuJdKZDiXW1WSvXSzUl38SF48PWVqfa2ZLAle7++qZbdwNLOeVWQ6LNUh3eIxAL0y8uZbu0cZFxAxC31nVPn3ZgImztccCtwMfAD7s7mv3OP4AIjXlh8C/qj9z96w0TzN7LzEy/CXiAqraRnZxIDP7NzGTtiFwhLtvamYLEhdAPWcYK21cT4yuPpNIP94qzQ7e4v2zA7YGjiLSiKujou491oJ2aWtj4qJi+Wpbnp9K2XWEvMbfZS0i1XRT4gN+WSKrYEd3vzGnjdTOBsQIenuqTm4/PgHsSbzGWjMbuwCHufvBmW2cQYyofoYInFYnPhiXdPc35LRRSolUuZSJ0kn2a83M/pdYr/QFxp6TTwE3uXvXGf+2Ng4H3gr8lInv/9rr40vMrKdMg6d4ZQ1WOg/c2eucWrnv3el4t0oNBhugHoOZvYI4v25LvHeOBm4iZi1WdPcthtmGmS1LzKLtRAwGjVtyYmbPA87NOLftSQwmf96nsACUmZ0LHOfux1Q+f99OzOK+vkY7jT5zzOw3XX7knpnZk16ny7n7Y5XbFiKuA5ZOWWn3u/sSXRsZO+5UYpBgL4802hlEevZ67v4/mf25nUi9b8/QyZoNL5FFUkKaidvKm6XttmeBjOPuuw7Q3qJEJslexCDT7UTQ+QF3/7+aba1BzHq+ot/53mKZjBGDsdWsFwdu90omVJ92biEGcx+q3LYoUctj1cw2bgNW9lia0Hr/LgL83d1Xzmyj8XsvtVPierHIdfh0ojW2k2dP4sP8XmAhIjX0XKDnRaAVrvCanAUcYmYfTY9hxGheVkXU5N9EytHpldteR4waQcwW9isa9GvgF+nkO2hA2Up9PpEIVtoLCxySUkd62YK4KH5V2+1O/vrFb6X/2y9MnBjNy3U88bwsScx+AzyH+MDP9XngcmI0s5V2+EpipqSfI9LxR+d+WHRiZrsRAzfnEimrZxNphKf3Oq5NeyrNSqS0IzL/Lil4fWH6EF2ZmCFtXxvak5l9mlgPeyUT17Ll9uMrFutq3gxsQgxuvdPdf1GjK7sQI/BXEefuR4l1eoNcoAy8Rig5hph9O5O2i+pcXlmD3MD7iOD+21TW1AHZ6XrECPfPiPNydWBv0FHfpxOj+lV/J9Jwc80h1l5+o3Lb+zu0282NwHOJIBIAM9sstZvFonr29sRn1jHAvj4+5fsSYrBoqG0Q5+bfEM/F6d62ZMTdLzOznPPKR4lzyF5mdmdbG5NZJGx34FwzexewuEUdgPWJ82MdjT5z3P1lNR+vkz8Sa6j3SwPlixDvx9ZnzdrELGiOPYj34a1m1koTvZW4zsh1CPBFM/tM6s+ixLngkMzjvwb8yMwGHqC2HsXtarzOjgFON7Ovd+hH7jl6oOC1Xbo+3Ir4PH49kUp8EPBTd/+vmf0/4DjivZXT3ouJiYQ3EdkL+/U7xt3/kY7dAHi8feDCzBZuPy90sT9Rj2V/xgZCPwPslwZSWo/Xa+DrAmBvIiOnZXfiHJWl0HsPylwvNr4On240YzvJzGxF4oQ9193/lXH/vm96qL3uYikiyH4NcTH3ECnIzh2ptCiwcDLwF8ZmoJ4BvNndz00/37xXvwqNGL8JOMPnk6p/MO+5fdTdf5O+rxt0tNZv4qmAgJmtAMzo95qzWLe1nDc8MZjZHGBXd7/QxtaRvYaYlciaSevS7juJlN5P9LiPtfpf/bBqlztrk0ZoX+k1K5YOS/qdZhEj1bVnnqzMGqG7gbXd/Z66jz+/KzGzbmabEDPICxLpc6sSRQLf6O5/yDj+9UTmxbeJolgHEoMA73H3czP7cDgxwHVZj/s8zXusE2vahkUW0N7A17zmmr4Obb202888f93/UsTf8qVMzETJDo7T+fn1xKzXXOBn7v6f3ONLMbNliAHp1qDQz+u8p9syYu4i0lVnA29z97+nz66V3P1nme3NINaSr048L5f2O8e1BZJGBFjOWIaOEQOaff8+hbJI2l9nKxPn2xPc/euZbXQLTNwz1+m2tbckE1+vuYH6v4A7iGD7OHefUDjNzH7TL1gzs68QmRdOTET82N3/mPs7pDYuIGb0L6nc9gLgIHffMuP46t/XactKS9/3/Fub2crEgO7yxHn5BuB+4PU51/SVdpYDXku8P75iZqsQ12g357aR2ml0vVhq9ng6UWA7SbpdYA9yYVpKCnbWJDPI7nB86425CjGy+nN3v7P3UcOTRharJ+7s59Yi3e0NxInqFuBMd+83k1CcmW1LPI+1Kl23tTFwMJc+fP7adKTOKltTpdmRWR7pZY22pkq/2x292mh77E6F1/p+eLW19w8iHW7gwROL1PzPEiPVy6VgcitgfXc/vPfR49ppbROyort/KI1gL1wn6LZIVX+Fu99YGXRYgFg6sFxmG41T5VLK1AfoHCTU2b6o0eyzxbZS5wEXlnjPW1SZPJJYE1udWf+w19j2xipVjYnz6++8xtZZKTh+D2PB0/fc/fLMYxcg1nBumDkTMpQ2Ujv3uPsygx5fkpkdRxRKPJSYpXo7UYn0VHc/dJL78qwmg20W1WF/QhQXbM2QPo1Y2123SuzAGTFt7dSu5N1rwKIqd/BiGMxsJaKg3caT/LgbEoWank3b1nM1Pv829YbbbKV2jiSC2Qv73rl7G/cAy1YH3tM1wZ3eZylCuu+aOY/TmiHucHxrC6XfEUu9WufWvgMwbe28lFhfPJtYo75kuu3juYOfXdpdB3jCayyzmi/5NFjo+2T4R/fF7w8TaQNfo08RDWLrhI7/avaldUFdvW0D4FVT+PwYUeBoBjFqlXvcKsTMxp3tz22NNjYnRpsvJrYr+W36fvMabVxIpKi0//slsa7yDZntXEmsWzkceH7h11rf5yT9Hg8TF6TjfpeafbiasQILvwP+h0j5/leNNma0/VuCmHXqWaiFSvEPxhdbG/evRj/eAXyHuHAb16cabRxJpGFvTir2RAyiXFWjjTen18a3GSsQtinwfzX/NreRiugwVrxmEeoVsvoYcAkRqA90LgK+SaRV70EszdgD+BuZhUBSGx8m0mv3ZqyQxkbAxTXaOIBYu/Vgev99g1hHNqvO89rl9btinddJ2/ELpffMW9P3iwOLN+lTzce/lrbCXFPUxrFknj/7tHMn8VnxEWI5gA3Qxm3EwBRt7+M/1GhjbWKW82pinfG8fzX7clP6nU4j0qyfU+d3So//lrbb3kxmsad0//ZzdO1zY6WtZxLXQn8D/pNuey1R9Xqor/Vh/yNmju+dgsc9j0jDXoaYwV6a+Cx6+wBtLZleu40KShIDKJsDawxw7I3EDGf1tpWBm2u2M4NYJztI/+8v8He5ghhchrECVIsQOwvUaefHxA4YEEuS/ksU5XpXjTZ2B541zNfhZP/TjO0kMbMPAtsRaxPmEm/uvYiy9NcQ6wyucvd392ijPT1lFjCTeFNnp6eY2XVE5cBbK7etApzn7utntrE2kd62MROLx2SlZJnZqkQA9xLixFttI3c0sVUO/0uMFRbYHzjL3b+X2cbvgUPd/YTKbW8lRs+el9nG54mKqEczlpr9DuICxojKd1/xjEJBZvZsYiZgB+IkdSyRAnRjZl/aRyVXJi78z3T3o/oc2zVN2GuUfrfYM/Lf7n52SkE+hXit7u7u3+p58FgbnWZbbyHSKc/J7UtTlfSlal/qzvreCjzV3R+w8cV87vHM2Sgrt03IKcAV7n6gjRW/2AvY2N13zGyjcaqcRSGPzd39ptbzkGakv+PuWbMwJWafK20tTMwWvZYYQFki9+/boa1GM+s2wHY9Vn4f3A8QxZ6+yMStbXLTGEu0cTKxbczvmLifdXZtCTNbl/h8eGn6twxR4fV8d/9qZht3EBfWj1ls4bURkYZ4j+cXa/kdsVb6R0zcXqPWrGKaoWn9Ti8hilJe5BlFqNLs13I+sUDZHTXOSV23Iqz73rEoYvMddz+28l5enNgSLbewT6PMmBJZJB3eh4sR55Q/ufv2mW2UWKfbWjKygrs/WjnHLg78xXsU1Gxro/Gsb2pnJSIFeXNiQGY5YnB0e++Q3tylja8Rg1K7EynA6xKB+5/dfc+M45chAvs3Eem7i5vZNsBm7r5vZh9KbKF0t6cZ5spn8AxieVH255bFMqnV3P0Rixoe7yMqVp/m7utltnEM8XpfkpjYOD/9+4OPaICowHaSpAuw57j7vZXblgEud/d1U5B3ubtnLcBPxy9AbH1wv7vnFkfAzO71tsqaZmbEiOKkfTgXCkrvJEb+HqicuJ9CzNhkFWuxPhWeM9v4PbCLu/+1ctvTiPVlz7co3PJjd183p710vAGvIGbzn0HMJH8ntVMrhd3MlgYuyx24KM2iiu5Mr7GOrEOA/oDXSOWstLMNnS9Ucqv3dk1f8i4pSx3a+AcxKnpv5YNsFnBJ7msivdaXdx+rdJsuxP7pmfs8pnaKrBFqysZX7r2VqFb5oFVSyTPaKFGhcgngRcRrZEti0PFiIuA5YoDf683ExdOpREG7pSzSow9y91dmtlH7It96VECt8syCMlZmvWGJNvbr9jOvUVuirc31iYHIDxFbgc3MPO5XwBfd/VcWe40+QWQbPNfdN81s4z4a7pvc1t76xOv2pcT2Ote7+2YZx30TuM7dv1G57cPEsovdMx974EHUDm1VzwcDVfK2SHddlZhAODtdD6xKVM3eKOP4bxKZJ98lBu73IYq2neDu+2f2of19+ABRZOtYz0zJtwLrdFM71fPqHOJ3u5vYISH3HHsesWf0AcSM+lrENdvF7n5cjb6cRmQZfCpdry1ODHit7e7bZLaxCHE9tCsxw/kQUcDxYznPrZmdQPz+BxC7gCybPocvrhEIHkkMnJzOxIG23EHD3xJbLp1T+dzaCvi0Z6wVrrRzT+U1fmnrs6HOZ2ilrbUYG/R7Y/p9lqnTxrTh02Da+Mnwj0ghXLnttlVIe7QRVQxrp6oQa7iy0zvTMVfQljIIvAy4skYb9zFgil2ljTtJqXWMpXU9hXqpULeR9uAi0lRmEfu2ZqeLAJcSF6DV27YHZtdo417a9gKjbY9RUnpVZnvrErP41xEz+vsQVQl/R2yOXve5Xp0ue3tS2QOSyn5q7f8yHqNrWhrNUtRWB14w4GtsP2J94qHEIMqhRJXJbwzQVpP0pa8SKYOtKqErE6PXB9Zoo1XgDcZSiN9OFJ6p2x8jirS8mZilHOTv0ihVlggeN0tfn0nsL7wvscY7t41TgH3anpO9gONrtPFoep99GHjaIH/ftvb+Sto7m7E0s4WI0fjcNu6G8Xudtn+tf7X/Lu8nUvduImaKDiZm0paq0cY6jO39vAJRgO1EYh1xbhuN901O7ZxY+V0OSr9L9r62xGz1o8RM+u/T/4/QtqxmgH4tTQzA1D3uCmDT9HXrvbwZccGe28atjF1TVN8392QefwspRZaxa5KnEYNcU/36XQn4Y81jTiIG3EmvkauIIPW0Gm3cDSzU9pwsTgwe1unLHa12KrctTI19iivHGXGtV2s5AXEd3vpdqq+P7GtvYmlZx3812nhBej6OJtKHv0MUb3tezd/nPGJ7u28D3023rUr91OwNiD3XjyfW219KZBhO6Wt+0H/a7mfyHAP80qJ8+1yiAMUexAsbYt3rNQO0+ypi1LiO/YGfmNlRxKzrusQIWJ3S8BcQKSFZxUi6eJyo9AlwTxo5u494Y+b6PfGB/lPgHOLD/r9UtrnI8BHgZ2a2O/GmXgtYj4nbKPRyAfBDM/sscYGwGvE8XwTzUgtv7Xp0YpGyvlN6/BOJoLNaAfBUxrZU6tZG+xZRixGz4d1GV3cg0p1h4hY7LU7/rW0eo0v6VKtr1Nj+yKIgyY+JdHcHlrCogr2190jZb/NOYu34X8xsV3f/aJppyUo7Sv1Yhkr6ErFFR630JeDTwJeBPxN/j+uA71FvW5oi24RY7C98p7tfSnyAYWarm9lT3D1nS6gJqbLEa/WlxCxYx1TZDvYgzgEQ26F9i0iH2i3zeIhg9Ewzew+wpJldQ5p9rtHG/sT749PA682slYp1qdco1lSxAtBKOfbK/3XSo26kwXY9FimqnTxMrKWesqKFg0gZHxswMesiu1I8sZXZ9cR2Zj/zylKcXF5Jn3b324Dc81DVjcT2Gj+l2b7JzyE++69M//7o9fZf/V76V9pSRNBR12eAn5vZt4GZZvYpUiXvGm08Qts2lum6Ireo5WLE9RnAf81sMXf/m0Uhtq7M7CXufkH6ulcl2UeAG71m5dvkYWJgNJu7v6Xy7aeJwHYJ4no010PEwNyjwB3pc/luIpW4jruJ/VarnzEbEKmz2cxsPeKaZVXgFjP7sbtfl3n4vcQ5pLoMbw0yrs1avMAWSu5+icWSs7cR11VzieuJuq+LdxHns0eJInYQqd4/ym3AYi/c+4lB4mOA99Y8j0w7SkWeJCl/fjdihqS63+J3ParFLkL8PbruHWoT110sRqRjfMDd65yoWhdJ72SsrP5R3mNLhg7HH05cwA784ZxSkX/g7j81s+8Qwdx/gcU8c5+vFHSYu99tsWfdx4iL40O9Xun1ZRm/7cFZ7p67/x42vhLqAkSQN68SqsUauyW9T3VBM/sZMdhxhndJrTGzrbzHlh0dUvceIC56am2gXlevlN0qz0/fPZuYPTiIVPUwpVT/yd2zHssqafcpbXVVj/VGE9Lxe7TRKH3JIq19P2J29uF07B0+wMnXCmwTYmZ/AbapXqRbrD/8qbs/K7ONxuvhSjGz1uzzGgxQobLSzgJEsPA/xB6yC7j7Er2P6tjOucSa+GMqaWZvJ9aSZQXc1nC7Hhu/9tEY/7nxBDEo8QHvUdXayqw3LNHGi4nPyoWJoOk+4hw/1+vVlliFsbWoWxAX6xcQs3FdUyotthjry/P3Xv9h9yY867Eqba1M/D4vAV5MZAldUGPgr5Eeg6gnunu//eM7tTdwJe90/FeBpxLFtC4n1kAfBsxx930yjr8Y+Ii7X5quT/5KvN7e5u5P73HcX9z9Genrv/d4iBnE++Ab7v6pHu01XqdbipmdRFwP/a+ZHUTsHvEwUexsuxrtvIdIPT6KmEBYk5hM+Yy7fzezjTcQQdvPGKvk/XpiAuCMjOP3Jtbr70Ncu74m9el0dz8ssw9dzzmeWTdgOjGz7xHnQxhbX3u+V/YbHzUKbCeRxR62zydObPPU+EB8adtNDxAXkveV6WG+Hh/O2SNaKSid4e53paD048Ro4mG9RtM7nPS79aPO6HcR1nCP0enCYr/G9qJgWQUeCvah4zZBVq/g0h+ID72rzOzXRDrw3UTxh7Uy27id2H7i0bZ+1AmO7yCKeAz8mrDYCupnXin2MmA7Hdff1FmXYwOuh8ud2cidiTOzPYAf+QBrryttPIWxtUUvI2YRLic+3D89QHtPI9LG/06knJ1HmlmvMbPQ6CI/zepvScxGt4oV7kssZTifyB541N3f1KONEusNS7RxGZFafmhlEOWzwIOeWfSpQ5ubEBkYH6JPkTDrvs9jlfsU7fmYMjBeRvy9X0Ysw8kttrQiMSjUPuiQe00yJYOoPfozk3htv4cIBh8kZqU/6RnbtZnZ84jdA/6QZgZbWSQf9wbb1LQ9xiwia6JrxmSH66va63RTO0sTmT6bMPHzvFamT2pvBjHLuARwjPfYhqnL8S8HdmRsAuHHXmNrKYsCSbt72rM13bYlcHhrYKHP8UY8H+8lzqs3EWnAX88daK4MGrbvgUuv80hbG08hrnc3ZuLfpc5Wd0ZkjWxPXCs9y8xeQhS4Oym3ndTWiowVons7Mfj+1DptTBcKbCeJmW1HpHvOIUYRryIKAl2UOztZsC8zgV3o/KbKrjI5VdpO+osQW3NcxtgI3mbEvoI79GjjF+6+dfr6QrpXIOx6kjGztTxVKi45imcNix2lNnYl0opb+/Ie6+5dByMqx72KONGv1fYj73fS7jB631Hu72FmVwPbufu1lZmvDYmL4tyZxdcSa5svMLPnE6O9SxCzVT/JbGMOsIW731rpxxpEQZLcAmWHELMGR+bcv0sbVxIXBCcSFxWXDtjO1cR2D3+o3PYcInjI/X2uIGYPZ1eek82IC4yuhWsyZzY8dybOzE4nCqydR6RRnV7nwi+18SCRkn0BEfRd7D0yZzLbbDyz3vDxbyaqcD/U1qdr3X01iwyV69x9+R5tlKhaXaKNe4m9K5+oBLYziTV+2dkBZvZRIvh7MREonM/YjO21ue2UYG3plMQFfvagR2rjDOJ3uZ+x1+75ue2ka5LjiGURU3JNUmKQ2sw+5KnisZk91d3npK8HzowZNjP7jw+QDTLA45xLZJD9lMiGm8drFveaDtKA6ix3f6xyW61K3kPo00pERtaF7n585jG/IDJQTmJi8dU6u098nliOeBjw7XR+XQc42d2fW6OdTRgb2N2CeK2c75m7JEw3WmM7eb5AFOA5OX04b5KCj76V+qpKBD1EquuziYItXVPROjx20UDOYquSfYltcVYmRvCOJVI2u46uemVG2CJNdAd3P7Vy2xuJlO9eqqnb38/pbwd/JkZzIQYs2kfxoMaaUpg3Av4+4ATid/gOMcJ5Yo029iGe068xlvKzl5mt4u4H9jn8+8SajRNo+yDMkLX+r4avEmufvwQsaGY7EOuEDsptwN3Pqnz9eyJNra7vA6em53WGmW1OpC99u0YbmwEftthWp72SYtYIrbs/28a2gvqJmdXeCio5FDjdzA5mbI39x4kZtVwDrYerjqp75nYTfdrb1syWI0asPwp8x2Id+jGtmeEMy9YNhnuxqFD5YHXE3MyWTe+/rlkPZrZP6/3Z64K/10V+xQxicOpvldvWYOxc9AD9P/8HWm84hDbuJVKQ7wFuTYNbd9I2KJvh2aQ9X+sONrakGauOPDMbwyamU24AzDazrHTKip8Ae7h7r9TXXr4A7FrgmqTJrO/qla+7DlL3aeNAYttAiMJIS6XHvz3j8bOzSGi2PrbdhNfKkPrxAqKSft/Z6m5KzfoWmlD5I7E048uV2/ZMt+f04WXEc/f3FJB+mfhbfMoH3BHA3f9lZh8h9uzOCmyBFxIBetPPnV2ATTyWu7W2Ufw7UeQuSxosuJcYHDuDqDBd+lpuUmnGdpJYJc2vMuo8g6honLVVR1vQ814qQY9nludvPT5RYv2emr/D/e6+ZPq6UzoG1NvG4VDig+tzjAVgnyGqEX80s417iZTI9r347vT8NNHnp6Cn/fbNBp0VG5TFtjCv8yh21Jrh2AzY1/NL4v8d2NIra1kt1r9e4H3WploUEljFG6a7lmKRfttKG5pLjEqeVrONxYiAtv3D9OLM40ukL+3c7Wd1Rmjb+jTwVlAWW9K8i7E19t9391Nq9qHperiNiffp3MptqxPv56wiVh3afBYR7D+j1Sfi79RzttQine0djM9wyElB7dTWZcQg5p8rtz2TeI6f3+O4b7n7+9PXjdZhpgGUjxDVOlvFCncl1vZ9Oc3WvdfdX9OjjYHWGw6hjcOIddPHm9nHiSIpjwLnuPu7ctpoa28GsCKxz3bdbdOqa5fHqfG51yidsq2tBYmL5Nbr9uLqbFafY0tck2xHoVnfNEh9cqdBau+dfXUF8Ov02EcQ6+Mn6BZoW+H1sTmsw7KPYfTDzM4C9vbM/bO7tFFk1teiaGNrQqV9ljKriKJFtseZRFXmucTn14PAG7yy1WKP4/8KvNojg6QVhP6XCDKzrq+6tPss4FeeuZ+8RY2Knd39+kEfM7XzT2Add3/IxjKnliRqgaze7/jUxrwJq/mFAttJYpHO+CJ3/3c6EX+AKPd9iWduyFwi6EntXEms98qerR0Gi3S5Z7v7nZXblie2HcpdI3Q5sVds+158u7r7czLb6LbmMHv/vFKsTLGj24C13P3Bym1LADf0u2CxKK5gxJ6bjU4OJYOFBn14BzGa/wjjP5Tda2x0P51YFHp6e/r3BJF9cBNxTrnV3d84hd3LZgWKWFWOewXxfGxLVBI+mnhO9gBWdPctehz7bmIG/vuMzRS9iyhqUrtqbLf3au57OAUXWwK/bTKib2ZbM1as8FbgJHf/RY3jG683LNFGhza3IAapzqkTmKYLvsOJFOAFieD4BCLIvDezjfaBwdr7tlqhdMrKRf6ijF3kP0T+RX6Ja5K/AJ/zsVnfZS3N+rr7x3N/l9TWQIPUFvv47kUMsL2MKDjYzr3AGmjLWB+b2U7tfUYH6YeZrQCcReweMe56z92z0sAt9l1uNOub2hloQqVDOwsSM9Gtdbq/90r1ejNbzbvMZree99TGv4nXzCPEXvBdl2W0tdG+dG0xYlDnAHf/Uo/jqgOSaxHnoR8ysfhq1vr21Ob3if5/lDjHL0dkZM109w/UaKd9acQJPsnLM0pSYDtJzOyTxBq7U9PF9neJi9KvuftnMttoHPSkYz9GXPB8nYknuzrbJ1TbXAd4os7Ij8X6q2d1CGz/5O6rZLaxCTGSuCDxhlyVqEj8Rq+sIexy7AwiiLuHSF+qzj6vS1xY5o5cN67+mdopUezoGOLicW/i4n5NIl3rQXfvtp1P69j1iG2TlicucubxehVIiwQLFpuWb8zE2dbcytv/Ip7PX+Y+Zpd21iRGm9v70TX1yCK18Nj0dddZttwPMhu/FdRJxIBOdSuoxYDbvMParRJ9scJF23oMKNUpYvVVIg35XiLAP84r1Rwtljvc3ek5qdznWmJW6MrKbc8i1un3rXrdob05xJZUcyq3PZVYk527dnhedoyUYWb/S5wXP8VYhlDrvNg1oyKj3aWBy9x9/cz7/wb4hbt/uXLbXsBr3X3LGo/7a+Bs4KutQUiLGe3XecZsaaFrksazvpW2SgxS/8rdX9HnPl0Dn8zHaLw+tmlgm9sPi4q32xDBfvvAbm6ti8azvqmdSZlQ6fXcpsmU5xJZBfu7+xYWKdK315g4aD9XPEBMxvRc225DKEJnUeTzaKK680LEwFZrv/usLXusYaXp6UiB7RSxKD6zeM7IauWYxkFPaqdE0ZYfA99094vTCO2RxIfi7jVGrg9jLBW5FYDtC1zu7nvktJHaWYixEbxbgd95xv6T1iOtjPhdDvRJrP6Z2ilR7GgpYmbirYzNTJxE/G3u6XPslcR6lZOZmHZUp3ph42DBYkuptwC/YXzqknvmthhmdhOwbs7roUcbnyJS5K9m4sVBr+JiZ7n7a9PX3T7Usj/IrMFWUCX6YgWKtrW1V6KI1eHExXDXrcrM7Gnu/rceP7+TqCJZHfVfmBjFr7tXI2b2aeK9tw9wAzFI9nlixvSLmW38nDivX9L3zp2PL1IgcMABnazXc69BVCtQ3K9Dm/8i0vbaM1mud/cVc9vp0O7qxGDsspn3b5ROWWnnLmLmt32G8/bcvrS1N+GapF8QaAVmfSttDTxIXfNxms6WlghKGw9c5fTDzO4H1vcB9myutNF41je1U3xCpcvjdH1u02DOB4GZxBKJEyzW3R7kPZaJTHfpb7QmsQVarbXCVnBpxHShwHaEtAU9mxEL1WsFPQX7chuwmrs/kt4Y7yNmPk+rEbjMJALZVvn3W4jUsM97w7SXzMdfk5hZPZ8oc97ixMVBdvEkK1D9s7Q0cr48keKWW9jkPmCZ3Pv3aKdxsJAu3J7tlTWYA/RjZ2BTIl1uoC1hLLbqeYm7Xz1oP0qyBmsEC/ZhoPVwbW28B/gsMKGIlWfua1hpaw1SGpW731Tz2NOJgbVPuvuDFvvxfolIm3tDnbZSezOIAietNcw3EXs3HlLjfXgkkRp2OhOLjfWdEbcy69kGHdBpHzhdlej/nUSqnAE39xpENbMdW8FzhxmSakfqVBC9EXipj689sBZReyBrWYIV2rc1BaCbM1Y0cVw6ZWYbfyEuSH9due1lxAVprQJQPR6jZ/BUYta3rb2eg9RNZ1tTG42CyjqBrbUVG2u9/81s9Safa7n9SAPVrxj0sy+10XjWN7XTeEIl83H6vWbXJ5ZHXF/5fmFPNRE6vcasfLbSFe4+oYCemc12901z2kj334oohnVt5bYNgDU8M0vNpmGl6aYU2E5z1qWU/VSrBG+rEoU9Vk239zupdBvNN8ZfvBUbwZsMNn5fz1uJWcIHMz98sk7q3qOSpxWqWJ0u3I72hvsQlggW0qzvcz0zpaZLG5sTgyWrVW+mXpGza4jKgw/2vXP3Nhp/kFmsETyCSL0daI1gaucwYu/XrrOcGW00LtqWjmlUxMqisuWJRJDQCpwuAbb3zH2XzWzlSht3AU8BLiaqrdfau9nMFgB+AOzmzdbHNi0e1Xg9W4kBnTR7vRyxBOFBi3T5A4jXSdf1aG1tFCnuZ2atCvyHMJaK/FFi7f8XMtvYr+2mRvu2dgt8Mo/dhhjcbqUQrgm8jsiCOH2Q/nR4jFpB4CCzvjX7U2K2dKgzthZZJ0cAzyIyW6DmZ06JfqT7fBx4I/BNBpwlLTHrm6vQwEXxv2+P8/E4Xtmxo89jTHhfmZkR58Xsui5mdh1xjr61ctsqwHk+yUsjphMFttOcjV9X2/ikntpZCtifzutBc0euzyPWYq4JzHD33VKQ+3t3X63HcV1H7Vp3ofAIXg5ruI2SNaj+aeMrTFffkO3BftcPRStUsdrMTiLWV1zIxA/COqOz3YKFHb2yBrJPG+8lLtS+1KEvPQP0ShtzgB+nvrSnVmdVJDSz1xCb0h8G3NbWRtbsYIkPMiu0RtDMvk6khD1AXBgf7+7X5B6f2mi8Hq4EMzuNGED5lLs/kAZQvkgEdbWqXJrZaqSCJE0urtLA1hp1Z+Aqxy9A7It44KDBsRVYz1ZoQOd2osp6ddZtIeI5zq0gWqS4X3q/7cpYhtA/iXPDD3wSL4RKBj5ptuktjP0+J3nBoi/TIZBsa2tSUnibHG+RwXYmUZ29PVviHx0PGkI/0n1KLDtrPOubazq83kq8xnq03dpm8q1M3MJxLSIm61rosEN7E+rrpPPcvbnPgRVaGjGdKLCd5qxhKfsubR5HzGAdSpTqfzuxhcKp7n5oZhutdWOPAp9w99vM7E3A89z9k7l9mQ6swDZKVqj6p8V65VcSAw+t4OWzRCn5/81tZ1AdZiTm8cwUxrb2Bg4WUoDepSvZs63zZtLrPHZbG9sS28a0V03MGSgo9kFmBdcIppmiVxDprv9DrAX9kbsfknn8QOvhrHxBrTuAlX1iyvstnlnlsnLcCkxcS5o1gNLWzl7AMkRxkoGWVKSAcMU6M3htxzdez1ZoQOdGYnDvt5XbXkhsS9Vv67Fixf2a6PU6rarxmp2UwKeEQoFGsUBhFAIfi+U8Sw97sKTU89pvlrTErG+NvpQYuCieam7lMuJa11efJgZg5x1KPLcnu/tdNfp6BbHvbPtyhMPc/dk12mm8NGI6UWA7zdkQStlbrI99urvfaeNTis+czNmW6cIKbaNUqC83A+t5ZX2vRfretb1mwtva2A74mWfuZzgMVmDtR6F+HEKkCh7T987d27iFmEE7gYmzvj33+y35QWYF1gh2aXdVYtuBV9SZMUozb60Pw6yibVa+oNZ1wJt8YpGyn7j7UzPb2JpYA7tyh37UTh00s7nASsDjwO2Mz7rIzYg5hFi7eGTdx0/Hl5ipGXhAp9LGTkRhwTMZmw14PfDB1gBHj2O7ZbJAzeJ+lTZrV1nv8TptayL7NVsk8DGzpxBr0jdm4u+TXVSrz2NMeSA5hP5kBT424PpYMzuayII5p0k/m/ajRvv9ZqAnZW1sTl/a7juU56VLYFskI67S3qtLvD7SOfpo4vOrVadiVyJzqvZyhG7P6ahRYDtCLKOUfWY7dxCFfR5LgdRGwP3APTVOKo1nW6YLK7eN0suJGbBWWtgJXqOScGrjn0SAUV2j9HTg1+7efuHdrY0/ElVqf0LMwvW8MLMCVUw7tNl47UfluNWJv0ntCrEWG6FvBvydiaPNWRd/ZvZvIp2yZxDbp43GH2RWYI1gpa3FiZnaHYg9U88nLsaOa9LHyWZRgOqLxAd76znZlVjTmVWAysyuB75CpFZnF4zr0V7XYnHufn5mGxcBzydmw9uLRxUJWjL6MPCATls7GxIVtFsFgU7xjHW7VrC4X2qvcZX1EkoFPmb2C2BhouJ9+8xvdlGtPo8x5am/g7Y1SOBjA6aJ2/iiYgsDbwAuYuIepblLmyZlnW56rBJ/4yLrqDOC7KE/LyVfr30eZ0vi87y1d+yx/a7VurSzGfBOxupUHOU16mdM5mttsiiwHTFWqRro7iemC1Tc/YEabfwK+KK7/8qieuYTwH+IQj25hWza34ArMZYe1ncPvenEyuwd+zHgk8TMV2v7k12Bg939azX68glgz9TO3NTOzkRqycE12tmQSKfegfigPZG4mLq8w30bVzHt0GaJtR9rEGvgNiZOsktYpLtv7e7vzmyjcUXV9DeZSbxnmqQ0v4oo/LSCu7/BzDYFlsodMEjPX+M1gmZ2MrHv3R/S8Sd7zfVTaVay2xYstWaPrWEKcBqYGfec1BlQsqi+vVzTGbSSSrxuC/Sh8YBOgT4sAPwKeLU3KMaV2rqLAaqstwdI3fSa3Sgd+KQ27yOqmTZ6XlJbU1q9t0Zb/dKAG12k24Bp4tZjCU9bG7kVySctXX06zcpnBLZDf15KBPoZj/FuYkD2+4xdL76LGJD93jAfu0NfRmZpRC4FtiPEzJ5BvAAfJrbaWcJiC6Cd3f2tNdpZh/jbX58uKr9IrAf9XM5Ieo9230mkOH9i0DamghXYRinNbrza3f9SuW0j4JfuvkrN/ryamFlopXie7O6/qNNGW3svICqR9k01tQJVTFM7jdd+mNnZROr9QenxlzWzpYk9I3uuzyvJxlJLHyGC/XlygziLwkp7EB9kn3L3pdPr43vu/sLCXe7Xl72IbIJa2+K0tdE+K7ky8fud4O5fz2yjaArwoMzsK8BfS2WapMHHfYGdGAu2jyVSZ4e2jZmZ/dVToboSAw8lBnSsQLqsxVKRpzWdTbcBq6xb7/3OIW9Gr2jgk9q8iPjszyqC1+H4yareWztQGDTQbnqRbgXSxM1sJe+wl2i324fVj1yFAttS630nbf1yg9fYgsR+zZ2Kjeae064ltsZrX0Jzqmdul5mO+QlwqFfquJjZFsAe7v6mzDYm7bU2WRTYjpD0QfYddz/WzO5OF/qLE+svV50G/ZtB7H2VXalyqqU+bwlc1OSiMwW267r7Q5XbFiXWyWX/baz73r4HVtvObGt1YoZwRyJF8yf9ZjqtQBXTdEzjtR8We+HOcvcnrFIB1dI66Mw2DHg3MXO9vLs/y8xeQqTin5TZRonU0uuJgYUbK+/dBYDbvMe+vla+cM0CRHbGMiVmetraXonYNmDjzPsPlAJs5fcUvJBIV/8HE2fQaqf9mtmhqb3PMZYe/Rlgtrt/tEY7K6Z22i+eOv6tzezF7n5R+rrEa7bEgE7jdNn0HngJkRZ9M+PTsrPXgNmAVdYtUqL7muzZjfQ+2IHI7ml/3fY9H5SeqWk661si0G56kW4F0sS7BYpWo4p3iX7kmooZ2wZBZaPnpdBr7JvAy4k9mw8E9gHeTwzq7p/Zxp3ENUh70cN/9roe6NLOCj5x271/57Yzma+1yaLAdoTY+L1Sqxf6fU+YQ7hAbk/PWoyorryXT/JWPU2VGG20WOu3JVHN+GZivcNniPVh857TfhdiZnYUsAFxwmylqOwDXOeZ68DM7ANEMPts4Cwi3fSsnMDdGlQx7dBW07UfVwPbufu1rde4RYr1Ce7+rMw2Pg+8iqjs+m2PwmDrELPgz63z+zRhsXZ7ZXd/vPK7LAL83XusnbbChWtSm1cCr/Gae7RmtLssUTAsa126DZgCbHl7CnqN90vRtF+LugXPdvc7K7ctD1yZO8hlUQDuOOA6ogbCVcAziAG4SVnqUSg4bpwua2PV0SdshZZ7MdrWTrta7aS2ZhBVqwfa29PK1GNoVHyt0Oxkya2LGgfag1ykW/n1sZ22dlsKuMF7VGov3Y9cha5/crYemvL1y4VeY7cAm7v7TTZWbPRpxKRT13NmWxunE9vUfdIjM25xYsBtbXd/Q04blb483d3vq9y2DPA3d18ps40TmaTX2mRZcKo7ILXcCDwXmN26IQUPczKO3SnjPk4lCOvjMSamZ90CvCfz+OnkAjN7gQ9QnKjiO+n/HRhfMe9t6Wetyp79Puy3I2Z+70nfX21mlxJ/49wCJ69Pj/lTd/9P5jEtnwF+YbEX77gqpjXbwd0vBS6te1zFV4GfmdmXgAXNbAeiuvBBNdrYhdiL8w4z+1a67e9AnfXCCxNbLu1ABGJLW1RXXd/dD89s5gJgb2LAomV3opBNV0MKYn5EPK9fZ+IMWO563/ZZ08WA1wJn1+jHUcQsfq0UYHfftc79M/zEO6SnWqzxHkR7tcx+t3fyBSK74eQ0w7+JxVZgG2V1wGxPouDcHy2WIpxEVGne0d1/l9NGbvDax5+IreUGSpdN1i7QD9w9a61sL+mi8UjgTcRWd4tb7IG+mbvvm9lGtR7DFcTg5fFmVqseQ7dzQ8pSyfFTYCtiP/pBHU0ECu+kLVAYwJrAPgMMdLUHPj+1yG7LvUhvv34aaDmWjaX/L2pm7cs8liMGmHsp0o9uus2SAhuWfJweBn2tlHxeBnqNtVmMuDYC+K+ZLebuf7PYAi/X+4i6J/emAd6nABcT1xh1nAN8x8ze6+73pQGUw4E6S9eupvBrbappxnaEmNnriYvBbxPrlr5ApEC8293PneS+tM/ePeCTsIH3MJjZkcQJ5XQmViDNTWcskq5mZlcBr6rOpllsx3Kuu2dd1FaOG2hWwQasYtqjvYFTnSxSmt9LfCDdRIyKnlbj+H8Se78+VJkpXRK42t1Xz2zjSKKg1kHA2T62PVb238TMViY+1JdPbd1AVCJ/vWeuu0rtLEOkU7Zmen5eGQTJbaPEVjDts6YPAH8kKjtmzc5ZoRRgi32j38LYc3KSu19X4/gLiPfcw5Xb1iH2jq4dVJnZYYylIt9EvHb3JVKRP5LZxrz3jI2lrs8A/uUZe7emi+xnuPu9aWbvdOL1tpu7P7/Hcfu4+4Hp664p3zXOi43SZdvaajpL+hJ3v6DD7e/M7YuZnUAUFjyAOIcsa2azgIs9c22cFarHYGYf6xQIm9kPumUrDGF2suSax4FSIq3g+mVrsD42ZTgYkSX1mupDE6mh1+T0s2k/2u4/bdZRF8oQaPS8DPoaa2vjYuAj7n5pmgD4K3Afken29JptrUb63PK2qtJm9iKvZM51OX5ZIrPn1UArQD6bKIZ6T2YfFvQOW0Oa2TJ1ry2mCwW2I8bMNgZ2Y+xC//veodJtjfYMxq3fqrVvVZrVWJWomtt4T7Wp0OEifZ4hzA7168veRBrxNxlLaf4gUdBqXhpvr5m19lkFd689q1DSIKlOVqgaqpl9n1gj+FEiSF8OOBSY6e4fyGzjVuCp7v6ADbDW18bWcf8OeCbx3p0LXFrn/WaRvvgT4BrG0tSfBvw/r5nG2FSJCy8rU7F6R2Kt088Ze05eB7zX3Y/PbOMrRJrvGzy2QFsf+D/gAHf/fk4bbe11Wyf/hRpB/xzgRe7+b4tCbB8A7gAu8Yy1U63AOA3i/INIB36832vWzL7l7u9PXzc+L1qZvYqXocD5LM2i/U/189LM3kekA2YNYFilBkHbuSB7azgrV4/hSuAb7n5U+t6IFMsV3H2rLseUrt7bdM1j6UC7aeBTYn3sYu7eaPa6RD/S/afNOupCQWXt52UIr7HnAY+7+x/SoOq3iOKrH/dKEaem6kwIpIHz1YC5dQY+0rEnA2+pDjiY2XLEQNtz6rQ1XSiwneZ6jZpX5Y6gpzZXJdIVXgIs09ZO7gL6lYmLtc0Z2xbmEmB7L7x2bxRYVOvdHdiEidU/O15kdGmn22xaW5PdZ9aaziqki8ZOFf8GWm8xSGCbjmtcDdUiNedoYgR9IeAh4FzgHZ5ZHTX141lp9qs16zuLCDLWzWyjxDqmq4H9vVL0yszeTGxL9bSabTXaNqzUhVdTZnYDsEt1Js6iKuSxnrlVVzrme8S58HNEGten3f2Ysr3NZ2afJAKdU83sHUTw/gTwNXf/TMbxVxHLQjYCXufu26X3wt8zA+PWYMxvmwwslVBiljS182IiDX9rd/+rme1OnLNf6e43ZrYxB9jC3W+tnAvWILI3st6DVq4ew8rAeenYU4lU18WBN+b8zQYNAksGCkMItBudlzqdpy1jfWzb/WcSS2A2ZuK1wFDX6XZoZ0rXUQ8hqKz9vJR4jZnZVzzt9mFmL+81sVBKzjVD+0BDVe6gucWWnw+6+7vS9ysQkwqn5XzWTEcKbKe5tlHzRYgU0csYm53YjCgRnp2bb5E+8SCxWP18IsDdnygwlLWHlpmdRswYfyrNZC1ObBu0trtvk9uX6cAi7bAjz9xP08zOJdbP/hQYF4i1RtQnS5NZhfQh8D5i0OK9xFrdHYET3X33Afsz0F6IVqgaamprBdJM6QAjml8FnkrM+l5OBAuHEYHHPplt/JwIQAdex21m9xBrfNsrIN7RaxauQzvPBM6gwbZhBS+8tqLzBWBuqmupKt5GBAbbEGtbT8w9tkNbVxLpYT/2tvSyBm2uASzu7n/NvP9ria2lHiFm9C+3mN3eyd1f0/voeW2U2sJjWeKCdlVi9vpMd7+7xvGNZ0krbW1NzLCcBPwPUak8+9xkkVGzDVHQ76fEgNkXgdPd/bDMNqrnrmo9hur3fYOG1NZaxDr9m4kZ/Td7h7TCLscOFASWDkYr7ZbIAhm0cFNrCVJrOUPVcsR7OXfv9BOIILB1nTVPv+ekZD9SeyVmSQee9S31Win1vDQYzJl3rqkzk9pEzuNYj63IakxSLQicRhQq/DLwa+I184VaHZ5GFNiOkHTCPNndT63c9kbiw6xOYHsnsEYKSFtV3Z5CjIDnjjrfQVR5bS9XfkudC9vpoHJyaL/AqHNyuI/YTmZo+1TmajKrkGYnX+fuf6m8NjYD9q07YGFRKfDNxLq4D6XvZ7r7nzKPb1wNNc3s/Nfd/2OR3vwOoojOcTVGNGcSJ/z3EIUjHgS+R6QwZv29rcw67m8S1bG/Ubntw8B6dQYdrMG2YYUvAA8n1sb+hokXTLmprp8i1hV9xmMd9aLErOvd3mPfZYv1ve0ffjOJAYx568l9sO1+/of4W7+WGAg5njhv31W3rZJSwE/rnG1mO7h714I2hQZjNifSxP/G2GDs04lzTFYRq4bns06Dlm8h9lx+M+k1XGMA04hZ3nHr/oGv586KWYN6DNZ5d4ONiMHH/YmCVrnb/ZSYnSyyFjQdM/Bsa9PzkpVdH3s3McB/T+4xJfsxhFnSIuuom7xWSv19GgzmXADcRnw2fJK4Hpgg97O8SV/b7tN+LlmZKFJ5Zp0JFYsdGn5BLJX6krt/tW5/pxMFtiPEzO4ltvtpn7G5s87ItcXWI6u7+8MW27s8j1j8fkfuCL2ZXQe8ySduMP0Td39qbl+mI4v9OPcDLvT8dXpnAXvnBm3D1GRWoW1k8jZg1TRTUmt2xCJF9ghiTeiOHuv9NgUOcvdXZrbR9QKw30hxpY3fA+9z9yvM7CDiQ/5R4DdeY0/RSnuziPdJqS1q3PO3pbkIeD6xB+ctxAzYCsDvGR8o9wzGrNm2YSUvAO8itsUZeG2+je216kS66rKpf+MKDHnbvqvWY31v23G1t/upPMaSwBuJIHcLohhV1uCQmT2bWAu+MWOz2a1BnZmD9qntMXpeOBUajPk9cKi7n1C57a3EerTnZbbR5HzWadBy3q9BzYGykmyAYlhWYPuvwoNTxZYkNAm0CwY+JdbHXgls5e7/7nvnIfSj1Cxppb0i+5yWeK00/fsM+hqzyPhq1bbZmVjS0C77szyzrwPNDFssi7vM3dfvcZ/q4EfL0sTypHl/59zBj+lG2/2MljlEIaFvVG57P/W3Uvg9MZvwU+JFfCKRPju710FtDgb+z2Lf1X8AaxHrSkYyJ7/K3f9lZh8BriVmW3LsApyVLuTGfaC5e9Y66YK+TPw9jyDWlf6ANKuQcez1ZraRu18F/AV4fwqEslMHkwOISrNXpgtZgCuJvXWztILXNEuyPAMElMD6RLVeiH2WXwj8h9gXNCuw7TDrs2R0iYeBW3NmfnNmIPvNoBGzxFlLBfq4kQG3DfO0BYyZLd/0ApBInbynYRtvH+SgJgFrjce438yOJ37HmcQ5N9ePiXWTu9O2tKGgftvCLEqkqEEUJmmp8x5cn0j7rTqFqOyfa+DzmRfY4qcqBdm/8sp+3Om9s6W7H5zZxjIMuGWQl9n+6+2MBYHVbQBrD07R4TWUAoU6RfGabpNT8rz0mJntRoP1scAxwOkW26m1Xwvkrs0cuB/VgLXXLGmvNjrM+tbdQqljsx0ep9ZrhQGfl6avMXe/jdiFBIsqwj0/zy2jonGGOtvDVS0F9FuG0+2z/g8DPua0ohnbEWKxT9ZPiQGJ1ozNY0SxiOwXZPpgNXe/O6UgfJw4SXy95ujxy4h9WlcmRn5/XOPEPa2l2edfeeY6PYviM9sAFzL+QtQnc9TLIt32B8S2HrWLvliszfuPu1+QLtiOJ14bH3D3n9Ro504iNXverGDKLvinZ2xXktpYhqgO/RbigvYR4GRgD89M67RImV+VuMA+wd03SjMl99bITuiaqk58KJ9BPD8Dj9Cnx5mstTvVbcM+Ruyt+z7gPZ65bZh13yf1be5+cY/jqoMEryIqGH+JiReAWamhpVjDtb5tbRnwciI99H+Igb/jiddf1ux0ms1eboCBnDr9HPrrzWIP7sOqmS9mtj0xY7tpZhvF0l2bskqF9MptSxBp/Flb9VihYliV9lZg4uu27/un4axgyVnfklkgjQo3WYP1sZU2uhWAdM/fTq1xP1I7U76OuvBrZaDnpeRrLLOfOWnEyxGDnSu7+8Fmtgoww2vUZegw87oYUZfkRHf/8ABdny8osB0xVqlmSqTb/c4r61wz22htR7EDYyebE4ntKB7qdWxbG7swVgW4mqY2UukLNnG93WLEuqXPu/sXM9u4H1i/zsDAsKSLrzXqvi5qtN9vZhGLYlrHufsxlcD27UTV7NdnPs5PiWDpM0RwsCaxfnKmu2+X2caxxAjmcsA57v55M3sGsTdv7nrydzFWxXQusU5wX2L7nvOJGaVH3f1NOe31eJycKohb0LnydtbrtNLOJsSa4dbWQ9/zGtuG2eD7pPZKDW1xr1f4Ygc6Pye7ZbbReK1vW3u3ElkBJxApfFkFn9raOJTY97ZTylsRmRdfTfcIfiHwMyL7pZXZsx6xf3PXAZCcftZJYUz3X5sYxNmYia+VNTod06GNO4kL0Ucqt80k9hfOTacsUgzLohDWUcTAclXW+6dJEDiMQKFJoF1po1FAaA3Wx5ZUqh+dPlNsktdRFx64aPS8lHiNZT5Oz8/y9JycSmRNvcjdl0y3fdzd31DjcdoHIB4A/uju/1ezvxsQ2XTt54G+a/WnIwW2T0IW6cMbEB/yrYDh00Rhmtz1fj8m3giNRhSnA5u43u4B4MqaF3BXEhU27yjauQGY2V7E1iX7+xCKWWVeED+N2Fbn78RAzHnErOlWuc+rxZrylbyy3Y+ZLUbM+i6T2cbCxJqYR4ktYB4zsy1Tuyf0OrbSxs3ELE1138nFiFma1Syqvl6Xe6HQ43H6rXlszV5PaVZA6stA+6QOoR8nEAUvzmZiNfKsZRFWYK1vW3ubufulDdtYkRg4+S8TZ7Oz9n/NeIx+r7fGewSndpZNx7WC47NyMy7S8aUqcP+OWLbzIyZ+Zp2f2ca5RP8Pq9y2O7CN59cOaLxlUGrneuArwNE+wJZohWYniwUKTWdbUxtNA5/G62NTOwsSy15WJSpW/84zq1WX6EfhWdJSA0tTvn65xGss83H6nVuvIILYX9lYAcdFgH+4+4ql+pHDzD4NfJZYKlb9+3ipz5rJpjW2T07bERvE35O+v9pibegcIHfx+9ZMg5HNQVn//YGfZWZ1UhGPBc5Iwceg62pK+TBRUGfPNDtQLZKSNTPRR9+1H+7+txTcvp6YsZkL/Mzd/1Pjcf5GzPBUZ7zWALJHeD3Ssb/bdtt5NfoAMCP1429t/WjNijzA5JxL30bMkjbaJ9q6pxHv6JmVaoG5aTZuI+CCFNQuldrJ7ceqxP55d1duWxZYtMbvuDVRCC9rT+IuGq/1NbO1fGwv1DusyxZinp9ifQoxKPRThrfGtn2tWbsvAK/1DnsEk1l7oPI3Pq5y27Jmtkq/v7EVWHvZZiNidqTWVmFtPgr80sx2IoLkdYlz7atqtPF94FQz2weYYVE5+ovUW3cMUSjtOz747MSraf4ZXmJNassxjAXagwaWNxFrQgfVeH1s+tw7k1ijPpfYp/ghM3tDjeyNpv2YVuuok+mwfrnEa6yEtdz9V+nr1vv3EWpeR5jZDsQM7V/NbH2iBscTwPvd/W+9j57nI8T6/ikvfFqKAtsnp38R6bb3VG5blLZKon00/QCZaqtXvu66P3CN9j6Y/m9PCXUga11NQQMV1Kkh60Iqjc62F46p41fAuRbpxK0LhLcDx1pl24te6TLWufpf67jcD9PDgF9bVDaeSxTS2TXdDrFOJjcgbGIuUbCqqY8SKYwQ61sPIdKIDyOqLuf4BBF8PUK8dyAGMerMVJ5GDKRVC5OtRlz45/bjKmK7nyaB7deAH5lZk7W+fwZas4pz6Jxu7YwNhvSzMbHGNjvjolsw3a71O7n7M/rcdUkmvq4vARbP7RPN/sYlL84BLiBS1rNT7tu5+1XpAvL1xPnoJ9QfsGtS3K/qKOI8NGi6YInP8JKBQolAu2ng86H0f5PP8SOJwdSvtgYdzOzj6fbc4l+N+uEFimkNYWCpxGul6d+nxGushKvN7NU+vtL0K4nPkTq+QGQGQHyOXUYsgzmSqPOQ47+MH7QfeUpFfpIws+qLfDOisMk3iTSZ1YnA7Hh377g/V4c2NiH2AWxS+W9asEL7A08X1nkN9QnAgZ65hrpP+zmpyJ32CQX6b0dTaaPE1hbta1BWIqqR/sjdP5LTj9TO1sTrvbW2/SR3/0Xu8ZmP8ZdewYbFdkmfJi4o2t9zF3Q8qHM7Q0kjtvr7pHZcU9jt9i5trEMEBecy8Tk5JrONbjMP7lOwDQyAxfZhn3b3P9Y4pvT65YH2CG5ro8TfuG8Ko5n93N1f1+c+hwNvJWbB26u7Tur+k4Ue50Lis/wfTPx9+p5jzexjNPwMb5r629ZWiW1yGhduaiotbZjlE7dlvN3dl52MPlQed9qsoy75WhlUqVTzjMfpt8b2BUQm28+J5UXHEFsRbuuViusZj9P6LF+EuC5ZiVh2dUdumriZvQN4EVFDpP080CS7ZcoosH2S6HHCr+p58i/RxnRkhfYHni6swBrqPu3nBLbt65ZXAt5FFJSa7O2PxkkB4n5eo0hDocdtL8RzsrtfW+P49xKzqg8wcY1tdoq5mV1FFI7aCHidu2+XUsv+7u7L5baT8Tj91hnNAbZ29zmV255KrDXMrR56ALAXsTVV+3OSNYAyHZnZEUTQ8VMmXmwUC8L69GGgPYLb2mj8N87sa845qdte0gMVCevxOJ3WBGfNntQZFO5wjq2203c7qxJBYMlAoUSgXYI1Xx/7F2D3ap8tdpA43N03mqx+pDamzTrqUq+VJs9LqdeYlalovCqxvKhVwPG4OsenNq4nZqGfSaQfb2VR/+OW3EGUysBuNRicsv29S1BgK096ZnY5UYDjG5XbPgzs6u7PyWxjKWLE66XEnqvzZk3qBB0lWFTurK6hxsyeAszJHcXr037PmcUexz0V+KG7b1HjmNYHyEru/pVBPkA6tLkgcFedWRUz2xjYgol/26wgwwoU4kl/17d6zYqHHdp5LZEK+gjw/9z98tS/ndz9Nb2PrvU4/UatP03MoO0D3ECsV/w8MRueW438XuAFPkDl4ZJ6ZShU1chW6BaEeYnBqcw+vDTnft6j8FKJv3GOyZolzdGpL/PxoHCxYLTUbGvDwKfj+lgge32sxZ7ExxMzcq1K4K8F3u7up09WP1I7jWdJm8z6trVTIkOg0fNSaDCnSEXjEsxsF+L5fJy4Nvhlev3t6e5bZraxZrefufs/SvRzsimwlSc9K7A/sJkdR6wdOxQ4jlgf9gngVHc/dBj97tGXq4BXeaU4SxodPDdnxLjpzGKPdhcltsXITUFs/AHSYaZkMWB7osrxCzLb2I34u55LpGSdDWwFnO7uO2a2cQOwi3coxOPua2W2cVPq9zAqXddKI85ss9+M7QxiH913ERcoNxHrBg/JTYEys2uBTbyyr+gA/SyRNl+dPVuXWFd6NGODGDsDP3D3rP0hMx+z698oXdx/gM4DbcVmsvulAJf4G2f2I2fGtuuFqxfcN3kSU5G7DnB45jYdBWYnpzz1t6pA4PNr4vzevj72de6euz629Rn6VmIrpkG2ySrVjxLp3aX21C0RVBZ5XpqwAhWNzWxpYHc6b1O3Vc3+LJaOezB9vwIx+P+v9P2L3P23ddocdQpsRZh3YT/w/sBmdhvwdHe/09JaxRRMnpk761uKme1NlzXURHEBoPMoaYmZxdRO+0XXYsAbif1eX53ZRokPkPYP0weAPxLrBnNmUVrplLu6+4WVfryG2JO3azpgWxvz9q6s3LYQsXXRrMw2diHW1B0A3Fb9WckgIT1W44vzybjAN7P3E4MMX2bic5IVrFjhtHkzuwR4l7tfVbltQyKwzRpMyXycrs+vRXX2lxPv5QOJGdP3Aye4+/6T0YfJlBnYdlqD7ABeMOUusy/zPm/c/UQzWzz1I3uAxibWIFiJGFT5bc5FfqlZwZIKBNqNAh8rsD62ErQ8hwha5l1k5wYtJfqRjplW66ibKvT3afoau7v1WDa2XdeM1IespTwW24YtQIeq9+5+VMeDBpQxwFyiwOa0osBWpAAzu4NIl33MYt/TjYhKrfdM9oVfk7S3EjOL6Zj2i65WQHmou9+Z2UbjD5ASqh8MFunAs9z9Cauxj5+VKcQzaWthrE8acWYbORf4ryJm0Fdw9zdYrH9eqsZF11AKP9kAafOVY+8FVvTx+x4vCtzqBff47fU3MrNbgM3d/abKQNvTiO1hslKMM/sw9L9xZj9qv17NbCVgP+DCOoN2TftiZs8EziAqnK/m7ktYLA/Y2d3f2vCx30kMsH4i476lZgUbrwVN7ZRIA24U+FiB9bElgpYS/UjHTLd11FO6frnQa+y3wAHufk7lumQrotjflplt3Acs70PIvurwWP3OR0UKbE4r7q5/+qd/Df8RW9O8In39Y+BHRLXW2VPdt5q/x+3AQm23LURcGEx2X34LvDp9fVf6fyvgvJrtLAu8A/hU+v8pNY+/mth3DmL7k/8h1tv+q89xc4nUy5vS148S61r/nf5/FLipRj/W7PZvCM/9fQXa+Eufn3+Y2Bpnb+DedNtGwMWT/Vrr0LdFW30a4NgziCrk66V21ieyJc6crL8RUeypNXB9K7BYqb9rndfJZP2NgU8NeNzCRAZI7v2/0eX2wypfv7hPGxcR69khBrYgtlC6pcDzMKN1rsy4713AAm23LdjqU2YbTwOuIwUp6f85RHBdt++/JpbvWOW2jwO/qdHGX4CXt932MuCqzOO3IbZLOYHIAjmRGKDetkYf7gNmNvw7Nu5HqX/EUoJLiF0WXl79V7Odxq+Vps9LodfYC4i9z48mBi6+Q6SbP69GG2cBz5qkv1/tcz6wKYU/rybzn2ZsRQqwtH7L3W9Iaxy+SKQhfc6nuLBNHU1mFq3mPpoZfWlcEt/MNk/H/42x1OqnE7MSWXvPphTgf7v72SkF+RRgJjFy/K0exzUuvtOl3RnEjGCdfadryZyJa1rl+XpiMOjGSor3AsBtXnNG3sxWB1Z190vqHJeObZw239beU4h9BN9IzNw8Rux3+mF3v6Nuez0ep1cq8sXAR9z9UjM7E/grccH9Nnd/+mT0If288d/YChWv6dL2s4Bfef5ygI6/r5ndWeP3uZsYXPNq1kedDJB0/xltNy1G1HbYyzNm4wrNThZb81gozbRE4aam62PPAvZ29z/lHjOMflTamRbrqAtmCAz8vBRM8W5U0ThdI54F/J6JKeJFd43I+SzvcEztApvTiQJbkQLM7BvE+rWLK7e9EHiLT/N0DhvbiB0itbXjFh/ep7qzld9Hc0bqy9sZ/APk90T68wmV295KrN19Xm47bW3OJEbk/zPI8YMys2WIgOlNRNC1eLqQ28zd9y38WP0ClhJVnm8jtkt4vJLStQix7dDKmW2sQWRIbEy8tpYwszcRW8y8O7ONxmnzXdqdAcwiLpqeaPvZUItzmdnzgMfd/Q/pQvBbwJLE6/7CJo/b9jj90txK/I1/DDyb5sVr2ouELUbMHh+QMWjXGvw4HPhQ24/XIfY83yCzH1cA73H32ZXnZDMioNwsp43UTut8W3VLavucjONLBIHF9mwtmH7bJPApsT62cdBSoh+pnWmzjrrQwEWj56XUa6wpM/seMft8IRO3qSu6rjXjs7xxgc3pRoGtSAEWxYFW9cqaCTNbGJjr7itMXc/6G9bMYhNpVuc/wDLu/nCDdu4GlqsGFqntOwa48FqBiTNGubPPCwH7AjsxNsN5LHCgZ66zsahOeTdRPOrqNPs1i0jrXC/7F8l7rJ5bOlmZKs+nAFe4+4GVC/y9gI09v9r02cTFwUHEvtPLpoufP7n7mjltZD5O40C0rb0Sxbm6/o3MbCVPVTFzbm/Qh0/1CgoL/Y2LFK+xiUXCHgCuzAl6KoMfWxCvtxYngpeve2a2gJm9nqgM/W0izfNA4H1EQHpuThupnfbX9wNeMyOgwOxksUChUKDdNPApsT62cdBSoh+pnWmzjrpQhkCj56Xwa2zgisZmdj+wvg8x66r6WH0GHxsX2JxuFNiKFJBmJtbw8QVjFiPWUC4/dT2bWillZxVi/dg/+92/7dgrgdfUPa6tjUuJ9W/HV27bnpi52jSzja2JC9GVGD8bXWf2+VCiovHniA/UNYHPEGuwP5rZxrzKyjY+hfFez9xCqdJW0zTiElWeVyZmE5YnLphuINZLvT43+LIuxbwsFUzK/X0yHqdo9d9OFxtWMJW/W3+tXsGzxinAhf7GxYrXZDxWv+2LvuAFsiMstph7D2OZKN9z98ubttvhcXrN6peYnWwcKLS11zTQbhr4NC7qUyJoKdGP1E6JWdJSe+qWCCpL/H2m9DWW2riSWKLReGmKmS1HPI8ru/vBZrYKsd1PdmZbxmOM1JZBCmxFCjCzU4G/E+ubnrBIQzwIWM/d/2dqe5evxMxiamcNooDW5kSRkqcQBSPe7pmbfqeZne2JrQpuZvyFV27V3BcSH6TXMvZhuh5xYX1xj0OrbVwPfAU42t3/2+/+Xdq4GXi2V1JbzWx5YsZo1cw25gBbuPutldmvNYj9iZ9Woy8l0ogbV3lO7RjwPMYu8C/1GlsXmdnVwHbufm3lOdmQWBbwrNx2Mh6ncZXotvYmBBxWMJW/S+C8FHBD7kCblUsBbvo3brxlSY3H6pe2txVwY3UQyMw2IAY1f5n5GG9295M73P4mdz9lkH73eKxelbNLzQqWWgtaItBuFPhYgfWxJYKWEv1I7Uy3ddRTun55OrzGUhsfJ2owfJMG5zSLbLtTgdnAi9x9yXTbx939DYP2r8PjTItt3XIpsBUpwMxWIwKolRkLFm4lRjWLjZwNW4mZxdTOb4ArgX3c/QEzWwL4PLCJ55fEL1W0YlkicGsF6me5+101jr+LSGce+GRpsf3KszoEtn9y91Uy29ibSHHbh7gYfQ1RpOx0dz+sRl8GSiO2QmuxK+2d7u7bdrj9J+7+xsw23klU3P0SEfi8F/g0cJC7/yinjczHKT1jO5QLhcrfqPVar1oO+LHnrz0ukgLc1ubLgCe8xrKGUueBzMfqF9heB7ykOhuXZkjOc/f1mzxGndn0XH1mbEtcoBdZC5raKjET1jTwKbE+tnHQUqIfqZ1ps466UFDZ6HmZDq+x1Eapa5sriCD2VzZWnG8RotL7ioP2r8PjFB3YHTYFtiKFpFnazYhUndozE9NBiZnFdMx9RDBYTVWdSayDHJkTJICZfQX4q7v/oEEbhzE2YHATMWCwL3C5u++R2YYRFwbvTcffRGw18PU6QbcNmEZshddil7rAN7NtGXtO5gLfdvfTco/PfIxRCWxfSgwwnEUMfLQ4Udn7mhptNU4BNrPzif0df2tmnwT2JKpEH+HuXxy03WHJCGwnpP2n9+W9/f6eNpZq/ifgmYyfmV8HOCZ3kCtXn8C2xAV6kVnfVl9pHmg3DXxKrI9tHLSU6EelrWmxjrpQUNnoeZkOr7GSWsFs+rqVsTSDGHSotbNAn8cZqRnbBae6AyLzixTEXpL+japuaZC90iM7uYQI5KrrMjYl0pHzOlJmRm9tojjLxkxcJ5g1s0jsW7d7mjEdty7Q3V+S2cZeRCB7BGnNMbEX3+czjycFr19P/5o4BPiimbWnER/S5/GLFA8zs9aH/8zK1y3rEDML2dLMQ+31fFPspl4/TDMiHwBeSqxPnff+6/Waa/2NzGx5d3+w2/0yHQOcbmZNUoCfwdj58D3Ay4g1tr8lsg2yWIHiNYXcYGYvb/v9tySWofQzh7FU8+vbfvYvYP8SHaxhF+Asi8rxg16gv4ACa0GTi4i9Tpuk3x5IDCzfCFQvxHMH/ran4fpYd1970GNL9gPmzZJuz9gs6XrAS82szoz6p4EzzGzCrG/N7pR4rTR9XqbDawwodk672sxe7eOroL8S+HPNduYrCmxFpOpk4Ewza59ZnLAmrF1bkHI9cdH0c8YKTryWSIvK1W39zpY12jg+9eVjtK0TrOH76V8tZvaSSrrvi4Hz0j9j7EPwxWb2CLFur842Rj2L3HS4f6c04j1Suum8NGIipTenvSZrsVdP/8+ofE3q31xqXuBbrHvcmIkDF5+t004f/QLRWoWfvEfF6eRQ4OXEWugDifTz9xODId36sI+7H5i+3TsmEjv2Ifd5aW1r0x6AOjEAkWMG4Ga2LpEhdnXqa50Uxo7Fa8xsGFuW9BvA2x/4iZkdRZxX1gV2Tf96cvcZELPY7p6V/VBAr9+nxAV6iUChZReaB9pNA58bgEf73mv4SvXjZLrMkuZy9zMsip21Zn3/BOxbZ9Y3KfFaafq87MLUv8ZKntM+BvwsXWctambfAd4ATJgQeDJRKrKIzJPShfcFdqRtZrFfwGJmP8x4CHf3d/a6QyVA3gs4uO3H6wAbufsmGY/VSj1aZipSwq2yHUtbelp7gaAZxKzcN9z9U5lt10oNGkIacYkqz+9x9+/1uU/PbXbM7HCiuvNvGD9w0fd11tZO0yrRpfdwvgXY3N1vslThOV0MfadbUGRm33L396evu70Xaz0vTZnZmcSF28rA9e7+8RTk/l/uzJYVLF6T8Vg9ty9K99kMeCdjS06OcvfLCvej7/vbzL7h7rt3uP0wT3unm9mL3f2iLseXqN5bLC2zUBpwo8JNVqioT1Ol+lEo9bbUnrpTvn55OrzGUhslC3KtCryNsaU4x9UZJM98DK2xFZHRUZ1ZtPGbdVdnFgFqzyz2edyOQUvlovxtRGXlltaekUe5+5zMx/gZsJ833ErDzFYkArn2tNCB1922tT8LuNbzt2CY0g8aK7QWO+Nx+q15vCv1Y26Dx2hcJbq0NJP+FHd3M7sVWNfdH8wMeGYQWQ2/9QZ7QKe2GqXLWWxF8TFiluVgj0JyryOqxR+W2Uap4jWNty+aLDnv726vBTO70zPW1xW6QC+5FrREoN008Jm0QmWT0Q+bRuuoCwWVjZ6X6fAaS20UOaeVYpOwZdBkUmAr8iQ3zJnFPo/bL2jpO6PX5bjq6O9TiBSqnzJxfWxWSqaZbQccB1wHbARcRawdvKjkjJGZberus9tuu8TdX5C+3s/TNitmtuOgQVfDNOJWG42rPGc+Tr/N5a8Fnuvu9zd4jIGqRA+TmV0MfMTdL02znn8F7gPe5u5Pzzi+8cBHt3Q5au5fmfE4/faOLVW8ptT2RRsDWzBxkKtY6nuvc6NFJXCAwxlLF29ZB3izu2+Q8RglLtAbBwqVtkoE2tMiMJ0uCs2SltpTt9hrpUEfpsVrrOA5rTWbvgkTB+tyK01PypZBk0lrbEWe5Lyy3q9femBrZhFoHNjSO20Td/9eOnFvwMSTdq8Lr9Xbvv8ZsBAT13Pm+gKwq7ufbFGFcBMz25UIcotpD2qT9c1sEXd/iJj5+ly6b5OZxIOJ2ef3MT6NeCkgd0ungddi19Tv7/Q14Edm9iUmXrjdkPkYSzKxqNklwOKZx49jAxZ+arMH0BrN3xP4VurnbpnHX2BmL3D3JoXsjiRmstvT5Y6EruvfB7FFn5+3F69Zk5hRr1u8Zmsabl9kZrsR65/PJapOnw1sxeQWL9sp/T+z8jWMZbTsnNnOB9P/TdZQl1yTeizxdx440O73+fUkNJ3WUU+H9cvT5TVW6pzWeA01cBjwVk9bBqXbfk9cI4wkzdiKSC2dZhYHbKffjO0uRBXh/zBx/WSx0fduKdGd+mlje8XNAP7l7iuU6keXx/4h8AriwmRzulSVrhEwFUkjtgZrsevIeI10Wzvtnr+e9VPEzH57lei7vc96yy7tfZMuhZ/cff/MNlZy93/l3t7hfkcCOxABV7VwWJ1MhUlJl8tMr16f8WugT/Iaa6BTGyW2L5pDDHJdWDkXvAbY3t1zA8qcx8l5Tr7g7vuWesxBlJj1rbSl2dbCCqXeltpTd8rXLxdM8W5c0bjQOa3EGuq7fRK2DJpMCmxFZEpkBC23AO9297OnuB9ziBSdf1tsiP4B4A7gksk48ZvZi4ktFr5HzLJO4O5H12hvoDRim4K12DkX+AO226lKtAPjqkR7/pZQ1bZrF37q0EajPX6tRyE3d+9bwTe1USRdLuNxJmWPRDP7GPBmYrusQVNvq4NcdxKB/xO5f5cafc1ZY7sV8T67tnLbBsAa7v7LUn3p0wcFo9NYodTbIuuo55fXSoklGma2MPCET9xLfobXqItgZdZQ/xY4wN3PqQS2WxH7j285aLtTSanIIjJdLUik/A1bvy0+vkds13MqkYb4G+AJIg126Dyqml5kZjPrBLA9DJpGfCSxthigWjSk41psi6qtTVPWe26z00DdlK86FiMueAD+a2aLufvfLLbMyDXhNWlmSxGvu75yg9c+SqXL1WZm33X33dLXx9IldbLOhTVlti+62czWcvcbiSUZ25rZHcRgThbLqGZMpDn3cwTQnqlxf7p9/dz+NKHU32mvceothfbUnY9eKyWWaPyS2PWhulTkucBB1NvOcBeab180320ZpBlbEZkSVila1eXnexLrCj/vQ9yup+6MkZmtASyeOzrbRNvMaFd1UrkmI43YMqs8W/Ntdi6ke9CTnZ5dkjUo/FSZSW49H1XLAT9293fX6MuSTFznm7v2uEi6XMZjTJidtMq2O2a2X7djvUbRpxLS8oh/u/vZKQX5FGKt6x7ufmRmG42qGVfuf6+7L912mwH3TsYMuEx/JWZJS8z6zk9KLNGwStX7ym0zgDvrLPMoOJs+9C2DJpMCWxEZigJBy1wiRfQR4M7qzwZJEe3xOJOSCjmIHhcmVX0vUqYojbjnWmwrsM2OmbWva1wJeBfxwZxb9bNxlei29p4HPO7uf0jvgVbhp4+7+4V9jn0p8Tc5i/Gzdk4EVNdk9mFDYqusZzM2o+4Anrn2eLJYn71jreF647ZjGq+Na2tvJjDT3f+Tcd8i1Ywr7V0BfKxDqvhh7v7s3HZEepkOa2OnkxJLNMzsRuAF1fOXma0MXObuq9Xoy5RXmp6OFNiKSHGFgpau6xHd/fwS/UyP02+N7bOJFOSNGavObNENn1mqH8NkU7SlU58+DWWbHTN7KvBDd+9Xbbd1/0OJCpCfY3yV6Nnunlslutpe40AspS8/2P+eXY8/D/gDcADwd2KN9peAi939uB7HFU0BtgJ7xzZdb1y5f4m1cVe4+4SUcjOb7e6b9jn2N+nLLYgZlpZWNeOve40q1ma2LXA0sSzgemBdYFeiuNVkVmmW+dj8sja2FDPbBjie2G1h3BKN3PedmX2N2KJnd6Ja9LrAIcCf3X3PGn0psYa68ZZB040CWxEpblhByzBkpERfTayvPZGJG9RfP+TutfdlIeAFwCrufqKZLZ768UDBx8hKIy7wOLcTv0d7AY1/uvusBu0uSlSsXrrvneP+jatEt7U3UCBmZvu4+4Hp666zzZ5R1Tiluq3g7o/aWAGrxYG/9FrrVjoF2ArsHdslVXkp4AZ3Xz6njXTMr4ntedrXxr3OM/ej7tIXI1IIs4JsK1jN2Mw2A95JBOlzgaPc/bISbYtIZ02XaJjZIkSNjl2BhYkBth8An/DY2i+3nRJ7UZ9Lly2D3P2ojgdNcwpsRaS4EkGLReXAzxLblizn7ktbVOtb390Pr9GXpinRd6XHn9KTpZk9EzgDeBhYzd2XMLPXAju7+1sLP1aRLZ36PEbjbXYq6Z0tixEf9I+6+6sz2xioSnSP9gYKxMzsW+7+/vR1t6rG7u7tv3Ontm4F1nX3By2qer+cqPh8S27afaGZ57sZcO9YK7/eeOC1cWZ2TPryrcQAV9VaxLVUbobAlFczFpHBWKGKxuk4IzKk7hjk+qLEbLoV2DJoulFVZBEZhkOAL5pZe9BySI02DiXWwr2NmGkBuCrdnhXYdkiJfiawt5llp0QT6X47EmsWp9K3gM+6+7E2tpH6+UTV5qKGFdRa52129ki/z7xtdoi02Rw7tX3/AHAx8RrJNWiV6HEqv9uiZtZezXk5oOteyQCVoHYGscb3t3UvlCouJAZz/pcocPQLYlagzpq4a4FOQfDVxIBEjpuIGYlBvJ2x9cbVv3Ot9cYV/wReyvjnYAsmBs2dXN/lawd+S73XSrFqxma2MfE7tBcIy9qrWERqa1zRuJW9k4LZ2yu33+buK+R2pFf2TQ0XAU8DBt4yaLrRjK2IFNElaBl4b9A06/RUd3+gmsbZSq3MbKNxSrSZrQj8jkjTaU/3yapaXIJVKim2PR9F99Acpl7rpqu87BrqHdy9a1BphapEW6HCT6mtvvuY1mhrBvG7LQEck7t2t0QKsJXZO7bReuNKOyXWxr3a3c9p2I8i1YzNbDdiAOdc4vV2NrAVcLq779ikjyLSmRWoaNzl3LoQsYQmuzJ6Oq5RQTwzW4H4zGqyZdC0ohlbESml9P6Wj9B2jkrrP+/sfPeOliSC0qpLgMVrtHEKUYBnwhqUSXYjMTI8bzY1rbGbM1UdqqtkwFrDd2ibLbVKlWhij+Lz0r9qlegXm1l2lejW72ZmyxcIxC4wsxd4jWJCVT0KgryRCH56Hdto5rlN471jUzr1xjScmXT3M8zsOYwtS/gLkQGRvSzB3c9JacPPZmKhlR9kNnODmb28LbDfkjjH1LEXsLW7X2hmd7v7/1hsQbR9zXZEJN+9wIpAdTnGikS2UE82tj3dImZ2QduPVyOyjbJZl4J4ZpZdEA84MB13I+MzdEZ21lMztiIyLZnZV4GnAh8FLgc2Ag4D5rj7PpltlFjHeT+xxnZK16CY2euJCqjfJjZVPxB4H/Aedz93Kvs2CCu8zU6Px+k0Ol60SrQVLPyU2jiSWFt+OnHBMu+DOqeNJgVBSs48lzCdZibN7NPEuv8rGV8My3OzN6xQNWOrFCkzszuJ9cNPjFIGh8iosQYVjS22pzNiWdH7Kj9qVUb/dXXtbkZfihTEYz7bMkiBrYgUVyJoSSmiXwbeQxQFepBYT/rJXm0MISX6LODT7v7HnPsPk5ltQjwfrY3Uv+ful09trwZjhbfZ6fE4jfYptowq0SULP/VpA3ffNeP4xgVBCqYAN02Vm0MEfa2ZyWVbM5Pu3r6Pcfuxpbcvug14pbs3Wo9mBaoZW1Rrf62732hmvwMOBu4giuOt1KR/ItKZFahobGZPc/e/FejLwAXxKvdvvGXQdKPAVkSKKx20pOBiQuXATusnS6/jNLMjiHWCP2XiGhQVaRmQFd5mp8fjNApsUxtZVaLTWqstaVb4qbE0GLN3gQBsYxqkAHdLlaPe3rEDz0xa+e2L/gGsN9XZG6kvuxAz6GenQP8UYCawh7sfOaWdE5nPpXXxA1U0tonV/OepsaQBM/sLsHt1WYOZvQw43N03ymyj8ZZB040CWxEpbpSClozHaDwDV6gfexKpSn80sxcAJwGPAzu6e/s64mnPCm+z0+Nxhv4aaXu8koWflmRiUHlDxnGNC4KUSAEulCpXZGbSymxf9A7gRcD+THxen6jRl40pXM04ZbjMdPf/DNqGiPTWbUDNalQ0NrPftN20EpHS/Nvc82Jqp0RBvMZbBk03CmxFpLhJDFp6BhGTuI6zZ+XdQo8xF3iGu9+bPhhPJ7YJ2c3dnz/Mxx4GMzuMsVn96jY7l7v7HgUfZ9562slgZj8nKioPVPgptbEhsb3Usxlb9+sA7r5AxvHfA7Yhtv2prrH1Gmm3A6cAV9ookSq3C51nJnd392/ltJHa6TjAUWdNqpm1gtfqhZMRz2vfv0tqo8iaYTO7wt036XD7bHffNLcdEcnX6ZrDBqxo3NbGO4Gnu/snah63PmMF8f4JnOQ1CuLNjxTYikhxkxi09JyNG5V1nHUeI83i/YMUMFiN7Y+mEyu3zc56jP9gP3kqP9itYeGn1MZ5wB+AA4hquWsRe/te7O7HZRzfuCBIkxTgShuNU+U6tDnQzGSXC9K62xet2e1n7v6PzDYaDxikdjr9PkZsO6LiUSIF2VhF482ZuNPCasBV7v6GBu3PINKas9+7ZrYw8IRXCk6lIHtGnaUw1rAOwnSj7X5EZBj2IoKWI2gLWia5H29mfEr0NWb2B6KqabHAFsZV0h2WuWb2QqI69AUpqF2KSEceCVZ4mx0z2xH4LvBzIth/JrC3mb3X3Y8v/xtkWRQ4LX292oBtPBt4lbs/amaWZuk/QWxR0zewJap1ZlfX7OJmM1vL3W8ErgW2NbM7iG24cn0aOMPMJqTK5TZgZlsRr4VrAdz9ETNby8zWdPdfZhxfbPuiVvCaLkJXJGaSs1OQkxXc/cL09RNmNiPNRv8o52AzOyZ9ObPydctawFU1+yMi/X2f+Jx6HlHRvGVeRePchtL5o2ox4px4T80+/ZK41qpmBz0XOIio9ZDTlxJbBk0rCmxFpIjSQUupbtW8fVCTkfryCSIN8xHg/6XbXg9cOgmPXcqRQCstuP3iYMI2O2bWc5sd4AvE+st5ewKa2RZEuvmUBLaeUbU4w0PAQkRweoeZrUFU9c5NdTuWCCibFAQ5GHg6sb/hAVRSgDOPL7J3LDE49pK22/6Tbl8/4/i3w7zti3aqdo+a2xelgaTDib1iFwQeNbMTiFnpezObaTpgcH2Xrx34LXByZjsiksndjwYws0u8eUXjx5h4zXALseNBHc8k6ihUXUoMjOY6khgcbq+DcCSQvd53OlEqsogUYYX3Bq37mF1+fhjTICV6WFLaEa1UpMlY6ztZLG+bnduBVTqkYv3T3WdNQje7sgELP6VjTwLOcvf/NbODiPWyDwE3uft2GccXLwgyVcWJzOxed1+67TYD7q3znrMC2xeZ2f8CSwKfYmwG+kDgwRrrjnehQDVjM3u1u59T7zcQkSasQEXjDksaHvABttsxsxuBF3il+J2ZrQxc5u5Z2UIl6iBMNwpsRWTS5QQt6X6N1k+WWseZ8ThTEthO136UYn222TGzTwFPAT7j7g+Z2aLEIMbdnrZ5mWzWsPBTh/ZmEK/fJYBjmgZnNR53XApwum19oGcKsJXfO/YK4GMd1uke5u51ZiYaVyM2s38B61T/Bma2BHC9u69Ypy+V4wceMDCzDYjX2RLV23MvsEWkHitU0Ti1tQZpXau7zx2gL18DNiGyaG5I/TgE+LO775nZRvE6CFNNqcgiMunc/XYze1Wv+wy6fnKKUqLb1+5NlclY6ztpOgW1lTWTEL/vSsAeZnY3sGy67Vai2NJUOBL4DZHGNa7wU24DZrY0cbGyCeODljcSFXQnw6ApwNXZ4jkF+rE/8BMzO4pIvV0X2DX9y2Y9qhHXaOYhYBZxPmpZHqhTqOUKr1QzTgNsj/z/9u49Rq7yPuP49zFBEBNSCuZiHIhdNyVcRGi4qLhKgDT0psQlCkrTWAKLFilVyiVSQKZAS0KMWtqkKW5ClRZiQZq6F0JkUAukQICSEAgiRpCGcnMCxi4xlxZxESH8+sd7hj07O7N7zpx3Zs54n49ksZ7Z8867aL0773l/7/NTzTRjSX8M/AkpL6B8syMAL2zNhqDX4rXYxT246hjFruoGUhDVM8Beku4iBcg9VWM65wOfI5Uf70L6+XQlKdugqsY5CG3jHVszayVJjwGre52fjIils1yXvSS66c7xqOxoO7a9SDquyudFxG3DnksvxQJ7nyL46fmI2EPSbsADEbGs4hg3ATsB1zK9XQ8RcUXPizLLUQKsDL1ji88/BjiNFGzyBHBFRNxT9fpijBztiy4ATiHtinTeBH4S+GpEVArGU6Y0Y0lPA++PiPurXmNm+almorGkb5Buhp8XES8Wvx8uAZZFxMoBXl+k9zLbY4BFnXawlkFe2JpZK43i/GTFc5zdO8cHku5ojjN5t6f5sLBtO0lbgeUR8VKxmHofKfhpS40F4f8Bi3KWy9eVowS43/ejarQMykV52hcJWA2sYupN4D9WudmgqQTj3wX+qevppaT3Y++pMo9ivB8B7xjn94jZfKP+icbnVs0vKMLiFne9t9mF9DuiUuux4pqeP7skPR0R+1QcI0vLoDZxKbKZtdXngUskdZ+f/HyuF6hSEk0Lk3ctKX4BX0BKu+0sNK4G1o7xDf8dpLvf60nBQDeQSsQqt4MA/hN4JzDO3biLaF4CPKM0XilZuHKLHEmf6fdc1bOxhRzti/4a2BAR7y/Nb4WkL0TE2XNcmzvN+EJgnaSLmJl8XbcFkZlVkyPR+DngENIxgo6DqN/uZ+fuB4rfiXWyHBq3DGob79iaWWv0OT8ZpF8Eb5yfjIgDRzin1ibvdtMcKdE7Gkl/xVTqdac09ELgexGRs0/xQAYNfpK0D6k9zXeZuWjpu9DLbdAS4NK/487NhrK9SLucf1BxDl/pemg/4Djg2ohYVWWMYpzV9E4jPjMiLq84xk+AJeWbJsWOxxM1dkiypBlL6ixey2/iREq+rh1SZmZzU4ZEY0mnk0qPryD93lpKqgS5MCK+XOH6O0j/7o8FvtP19NuAByPigxXn8hywZ7mEufi99cxslWxt5oWtmbVGG89PqkXJu5Ny1ndUJD0JvCsinik9tgjYFBFLxjSnfsFPRESl4CdJf0dq8XMH08/YRtU04XEq/h13esf+Vump2r1j+4z/m8DvVT0b22eM2mnExbnWt0fEy6XHFpLaMNUpIWycZtzjDXZ5nB/1e87MmlPzROMTSEcaFpN+l2+IiJsrXnsq6efr5cDHS08F6UboLeUb8XOMtZmGLYPaxgtbM7MuLd05npizvqMiaQtweI+F7f0Rsf+Y5tQ4+EnSC8AvRcTW/DOsJkcJsDL0ju0z7gLSjaWfm/OTp64ZqH1R1xjXkFKfzy3O5y4gley9IyI+VHGMvmnGEfG+al/NtPEWAPuSbhi4BNlsiNQj0ZhUxls50Vj92xCujYhXaszlnRHxw3pfwYwxGrcMahufsTWzVhrz+ck2Rt37rO9M/wJcJ+nTpJTJt5O+Z+qeV8zpV2ge/PQYUOmO+xAd0PX3N0qAqw5QBGgdQbPesd2BLAtJbwjr7pIM2r6o7CzgemBrEd50IKm1VKWyv8LZwDFN04yLs8p/A3yU9F7up5I2kEqr/7fJ2GbW1+Wkm1K/3ZVo/LekKpuqYxwEnMHUTerzSTvAp9WYywpJK3o9UaP6I0fLoFbxjq2ZtVLbz0+O2iSd9R2VWe58Xzyu8ChJ/wasabJwkfQpUs/adcw8Y1snhCqruiXAmqV3bER8rOIYrzO9VddLwH3A2RFxb425N25fVFyzgPRzqXPu+O46O6W50owlrQd2B85j6ufjWuClJiXaZtZfjkTjIpV9eUQ8X3psT+CROmnxkm7temg/0o7rndGj3+4cYzVqGdQmXtiaWSu15fxkW5J323TWd5wkvbezay2pXLoppgfpvEoqPX1yxPNrHPyk6f2Xu4ao1lJiGOqWACtD79hclKF9UaZ5nAL8Kil1euA0Y0nbgF8ol3pLegvwaETsm2e2ZlYm6WHg5IjYVHrscODrEfGLFcd4EDixXLosaQlwU0Qc2nB+pwEHR8Q5FT+/ccugtnEpspm11YxWIXM8PiyXknZoPs70neO3AkPdOe5z1vesIsnwjbO+wLxZ2AJfAjrJz+Uzq+VdPYAFwCJJl0XEeaOaHGnX7ABgM+l7pKPyXeSIWJZ5TrVlKgHeJyLuKD5+XdKCIpX4H7JMsp6LaN6+KIf1xX/LqdCdmzJ10oxfAfYm/UzqWARMZO9JswlxKfAfxc+RaYnGNca4GrhB0jrgSdLvi08AV5Vv1g5YnbMe2A5UWtiSp2VQq3jH1sxaSdIXmCpFLp+fvDcizhrhPMa2c9zGlOhJImlv4L9H2bagDcFPOeQoAZb0A9JZtM2SvkN6U7idlOa93yzXlW/o9FU3vE0Dti/KKVeasaQLgFNIQS+dG26fBL4aERc3naeZ9dYk0bi4vl9FTtmc1TlFBU3ZQlI+yLkVrs3WMqhtvGNrZm11Lmkh+0W6zk+OeB5j2zn2grWZiPiJpBNH/LJtCH5qLCK63zQN4lLgYNLu9Wco9Y6d47pyeNvRwKnAZUwt4P4IuKruZCLiblJIyth0Fq8Z0ozXkn4mrmLqiMSlVZO3zay+ItfhBOB4pt6XbJN0Z9VE44wVOa8x8wbgFuD0Ctf+Pek9zNHMrHz6H2BsWQ5NecfWzFqjjecnW7Rz3Iqzvja7tgY/tcGAvWMfAH4jIraUHnsbcENEHNb/yhnjNG5flEOvNGPSDbtaacaSLiPtFH279NgK4CMRcXbWSZsZAEUJ8kGkG0vlROOHI6JOonGOuXRXf7wYEdtrjtG4ZVDbeGFrZq0h6YHOm9Wucp2e5yeBoZ+fbEvyrlOiJ0Nbg5+qyF0CnKl37LPAsvKiT9IewON1SswlfaXroTfaF0XEqqrjNJUrzbhISV9S/hlUpLM+MamhL2ZtlyvROPOcDiS1CnoyImq1QSvCpnqq0TKoVbywNbOJNMzzky3dOW5FSrTtuLrOdPctAY6Iz1Uc72HgveXzxpL2B74VEZV6xxYLwWWkxd8TpPOx5wE/bpqsXLd9UQ650owlPU26QfBy6bGFpP8vldqOmFk9w0w0HmAui0k32Y8FngH2Au4ipc4/Ndu1pTGytQxqCy9szWxiSToqIr43hHHbuHO8BTi8x8L2/ojYf5ivbfNPjhJgZegdK2lX4E+Bj5DCWrYC/wx8uuqZtlnGrtW+KAdJm4HjykFRkpYCt9cJw5J0DfA4KSjm9eJr+TNSj9wP5Z21mQFIWkOq3upONP4a8EYQ3SiOnUj6Bul41HkR8aKk3YBLSBUuKxuMW6tlUNt4YWtm1sCoknfbctbX5occJcC5escWJc0fJbUP+oCko4C31nnzOEv7opV1zuo2lSvNuLjJcD1psd8567cV+OAoKkjM5qNcicaZ5rIdWBwRPy09tguwpUnVRnGTbPu4SqubciqymVkDI0zebUtKtM0PG4GNkrpLgDfWGOMiGvaOlXQGcBYpxfPDxcMvk0qkV9SYyyP0bl80sjLkQpY044h4UtK7STe7Ou2L7h4wYdnMKsiYaJzDc8AhwKbSYwcBz1cdYJaWQZXHaBvv2JqZtVQbz/ra/JCrBLhp71hJjwK/FqkX7nMR8fOSdgKejoi9qn9F7eA0YzPLQdLppNLjK0hVG0uB1cCFEfHlimN0+pWXbQFOj4gbs012hLywNTNrqTae9bX5I0cJcIY5PE0qt/uZpGcjYs9i0f14RCwe1TxycZqxmeVSHO1YRbr5+BTpptnNNa5v3DKobVyKbGbWUuWzf3OVQHXO+pLKRc0ayVECnKl37O3AGlIJb8eZQHeaZ6/Xz9q+KJMAdup6bCfSzSkzs0qKVoQnAMczdTxpm6Q7q1bVdELsyi2DhjPb0fGOrZnZDmJYKdE2/+QoAc7RO7ZoaXEdqSJhCfAY8ALwgYjYNse1WdsX5eA0YzPLocguOIh0068TIHc+8HBE9O1P2zVG45ZBbeOFrZmZmU0zrBLgQXrHFi2CjiYtRgcKScrRvigHpxmbWQ6SngGWR8Tzpcf2BB6pmmg8rJZB4+SFrZmZmU0j6V+B+yJibWlhey5wRER8rMG4I+8dW7xu4/ZFGeeyAKcZm1kDkh4ETizvrEpaAtwUEYdWHGMoLYPGyWdszczMrNsZwHVF8ubukh6iKAGuOsAsvWOfyDbL6nK0L8qiWMTeVfwxMxvE1cANktaRzsYeAHwCuKrcRWGOsL/GLYPaxju2ZmZmNkPTEuBSK4nu3rFnR8S9mac711yytC8yM2uDrk4J/UREdN9gLI/RuGVQ23hha2ZmZju8NrQvMjNrk6Ytg9rG8fJmZma2QyvaF32J1BLrPcXDLwOfHdukzMzGqKtlUOe/xxcVLhPJO7ZmZmaWRUt7x2ZpX2RmtiPJ0TKobbywNTMzsyza2Du2mNdQ2heZmU2qHC2D2sapyGZmZpZFRNzW+VjSF5nZO/bfgRuAkS5sgduBNaSdiY4zgVtHPA8zs7bYRkqrf7702JtJ4XoTyTu2ZmZmll3LescuBq4DFgFLgMco2hdFxLZRzsXMrA0krSG1YOtuGfQ14J7O501SwJ4XtmZmZpadpPXAMtIuabl37I8j4tQxzKdR+yIzsx1JjpZBbeOFrZmZmWXn3rFmZjZKPmNrZmZm2UXEK5JuBfZleu/YFcDElLaZmdlkcB9bMzMzy869Y83MbJRcimxmZmbZuXesmZmNkndszczMbBh2J4U0AXTuou8MvDqe6ZiZ2Y7MC1szMzMbhk7v2DL3jjUzs6FwKbKZmZll596xZmY2Sl7YmpmZ2VC4d6yZmY2KF7ZmZmZmZmY20XzG1szMzMzMzCaaF7ZmZmZmZmY20bywNTMzGzFJP5P0/dKfpQOMcZKkQ4YwPTMzs4nzpnFPwMzMbB56OSKOaDjGScD1wA+qXiDpTRHxWsPXNTMzax3v2JqZmbWApCMl3SbpXkk3Fu1ykHS6pHskbZJ0jaSFklYAK4G/KHZ8l0v6lqSjimsWSdpcfLxa0kZJtwA3S9pN0pWS7pZ0n6TfGdfXbGZmlosXtmZmZqP35lIZ8rWSdgbWASdHxJHAlcDa4nO/HhFHR8S7gP8Cfj8ivg1sBM6JiCMi4tE5Xu/dxdjHAecDt0TEMcAJpMXxbkP4Gs3MzEbGpchmZmajN60UWdJhwGHAN1PrV3YCthZPHybps8AewFuAGwd4vW9GxLPFx78OrJT0qeLvuwIHkhbNZmZmE8kLWzMzs/ET8GBEHNvjufXASRGxSdJq4Pg+Y7zGVCXWrl3Pvdj1Wh+OiIcGnq2ZmVnLuBTZzMxs/B4C9pZ0LICknSUdWjy3O7C1KFdeVbrmheK5js3AkcXHJ8/yWjcCZ6jYGpb0y82nb2ZmNl5e2JqZmY1ZRLxKWoz+uaRNwPeBFcXTFwLfBe4Efli6bANwThEAtRz4S+APJd0HLJrl5S4Gdgbul/Rg8XczM7OJpogY9xzMzMzMzMzMBuYdWzMzMzMzM5toXtiamZmZmZnZRPPC1szMzMzMzCaaF7ZmZmZmZmY20bywNTMzMzMzs4nmha2ZmZmZmZlNNC9szczMzMzMbKL9PzBgvXs6JGy0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0" y="1747587"/>
            <a:ext cx="7295550" cy="33291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96" y="1441095"/>
            <a:ext cx="4564685" cy="162877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97374" y="1063525"/>
            <a:ext cx="7632225" cy="3786900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Classification report: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Model Evaluation:</a:t>
            </a:r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r>
              <a:rPr lang="en-US" altLang="zh-CN" b="1" dirty="0"/>
              <a:t>       </a:t>
            </a:r>
            <a:r>
              <a:rPr lang="en-US" altLang="zh-CN" b="1" dirty="0" err="1"/>
              <a:t>n_estimators</a:t>
            </a:r>
            <a:r>
              <a:rPr lang="en-US" altLang="zh-CN" b="1" dirty="0"/>
              <a:t>:[10,50,100,150,300,500,800,1200]</a:t>
            </a:r>
          </a:p>
          <a:p>
            <a:pPr marL="165100" indent="0">
              <a:buNone/>
            </a:pPr>
            <a:r>
              <a:rPr lang="en-US" altLang="zh-CN" b="1" dirty="0"/>
              <a:t>       </a:t>
            </a:r>
          </a:p>
          <a:p>
            <a:pPr marL="165100" indent="0">
              <a:buNone/>
            </a:pPr>
            <a:r>
              <a:rPr lang="en-US" altLang="zh-CN" b="1" dirty="0"/>
              <a:t>       </a:t>
            </a:r>
            <a:r>
              <a:rPr lang="en-US" altLang="zh-CN" b="1" dirty="0" err="1"/>
              <a:t>max_depth</a:t>
            </a:r>
            <a:r>
              <a:rPr lang="en-US" altLang="zh-CN" b="1" dirty="0"/>
              <a:t>:[3,5,8,15,25,30]</a:t>
            </a:r>
          </a:p>
          <a:p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Random Forest Classifier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97375" y="1063525"/>
            <a:ext cx="8003700" cy="3786900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Model Evaluation:</a:t>
            </a: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To choose the best the parameters with best score:</a:t>
            </a: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The accuracy score of testing data set before the model evaluation: </a:t>
            </a:r>
            <a:r>
              <a:rPr lang="en-US" altLang="zh-CN" dirty="0"/>
              <a:t>0.9015</a:t>
            </a:r>
          </a:p>
          <a:p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Random Forest Classifier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18" y="1514475"/>
            <a:ext cx="6985738" cy="1557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23" y="3612509"/>
            <a:ext cx="4226890" cy="6972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0" y="1443038"/>
            <a:ext cx="3823678" cy="3086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30" y="1443038"/>
            <a:ext cx="3823678" cy="30861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97374" y="1063525"/>
            <a:ext cx="8034561" cy="3786900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To choose the best the parameters with best f1_score:</a:t>
            </a:r>
          </a:p>
          <a:p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The F1 score for testing data set: </a:t>
            </a:r>
            <a:r>
              <a:rPr lang="en-US" altLang="zh-CN" dirty="0"/>
              <a:t>0.4902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en-US" altLang="zh-CN" b="1" dirty="0"/>
          </a:p>
          <a:p>
            <a:pPr marL="165100" indent="0">
              <a:buNone/>
            </a:pP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Random Forest Classifier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2486026" y="2000492"/>
            <a:ext cx="107156" cy="1000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517243" y="1965019"/>
            <a:ext cx="95726" cy="709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6565106" y="2035968"/>
            <a:ext cx="14287" cy="22717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539604" y="2064543"/>
            <a:ext cx="0" cy="2214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117519" y="1551214"/>
            <a:ext cx="4449535" cy="1278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Logistic Regression vs SVM</a:t>
            </a:r>
            <a:endParaRPr sz="400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3012620"/>
            <a:ext cx="3101400" cy="453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XIONG Jiajie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LR: Hyperparameter tuning</a:t>
            </a:r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4" y="1196026"/>
            <a:ext cx="24128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 table</a:t>
            </a:r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6310993" y="1196025"/>
            <a:ext cx="187668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/>
              <a:t>GridSearchCV</a:t>
            </a:r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/>
              <a:t>Fitting 5 folds for each of 160 candidates, totalling 800 fits</a:t>
            </a:r>
            <a:endParaRPr lang="en-GB"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>
            <a:stCxn id="572" idx="1"/>
          </p:cNvCxnSpPr>
          <p:nvPr/>
        </p:nvCxnSpPr>
        <p:spPr>
          <a:xfrm rot="10800000" flipH="1" flipV="1">
            <a:off x="931234" y="1484926"/>
            <a:ext cx="2543696" cy="2202000"/>
          </a:xfrm>
          <a:prstGeom prst="bentConnector3">
            <a:avLst>
              <a:gd name="adj1" fmla="val -898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19937"/>
              <a:gd name="adj2" fmla="val 5563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图片 6" descr="图片包含 文本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4" y="1787272"/>
            <a:ext cx="3571938" cy="6759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27;p39"/>
          <p:cNvSpPr/>
          <p:nvPr/>
        </p:nvSpPr>
        <p:spPr>
          <a:xfrm>
            <a:off x="6134341" y="1034636"/>
            <a:ext cx="2033869" cy="28222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43;p35"/>
          <p:cNvSpPr/>
          <p:nvPr/>
        </p:nvSpPr>
        <p:spPr>
          <a:xfrm>
            <a:off x="975790" y="4092515"/>
            <a:ext cx="5158552" cy="781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Share Tech" panose="00000500000000000000" charset="0"/>
                <a:cs typeface="Share Tech" panose="00000500000000000000" charset="0"/>
              </a:rPr>
              <a:t>Best estimator (Base line)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9" y="3896166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Tuned Hyperparameters: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9" y="4465231"/>
            <a:ext cx="5158551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C: 10; </a:t>
            </a:r>
            <a:r>
              <a:rPr lang="en-GB" sz="1200" err="1"/>
              <a:t>class_weight</a:t>
            </a:r>
            <a:r>
              <a:rPr lang="en-GB" sz="1200"/>
              <a:t>: “balanced”; </a:t>
            </a:r>
            <a:r>
              <a:rPr lang="en-GB" sz="1200" err="1"/>
              <a:t>max_iter</a:t>
            </a:r>
            <a:r>
              <a:rPr lang="en-GB" sz="1200"/>
              <a:t>: 100; solver: “sag”</a:t>
            </a:r>
            <a:endParaRPr sz="1200"/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90" y="4092516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图片 10" descr="图表, 折线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0" y="1034637"/>
            <a:ext cx="5158552" cy="2822227"/>
          </a:xfrm>
          <a:prstGeom prst="rect">
            <a:avLst/>
          </a:prstGeom>
        </p:spPr>
      </p:pic>
      <p:sp>
        <p:nvSpPr>
          <p:cNvPr id="14" name="Google Shape;1126;p39"/>
          <p:cNvSpPr txBox="1"/>
          <p:nvPr/>
        </p:nvSpPr>
        <p:spPr>
          <a:xfrm>
            <a:off x="6134340" y="1034634"/>
            <a:ext cx="2033868" cy="869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sz="1200" b="1" dirty="0"/>
              <a:t>Fig 1.</a:t>
            </a:r>
          </a:p>
          <a:p>
            <a:pPr marL="0" indent="0" algn="l"/>
            <a:r>
              <a:rPr lang="en-US" sz="1200" dirty="0"/>
              <a:t>Plot top 8 models with best scores between cv fold and f1 score</a:t>
            </a:r>
          </a:p>
        </p:txBody>
      </p:sp>
      <p:sp>
        <p:nvSpPr>
          <p:cNvPr id="15" name="Google Shape;1126;p39"/>
          <p:cNvSpPr txBox="1"/>
          <p:nvPr/>
        </p:nvSpPr>
        <p:spPr>
          <a:xfrm>
            <a:off x="6134340" y="1935676"/>
            <a:ext cx="2033868" cy="79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sz="1200" b="1" dirty="0"/>
              <a:t>Fig 2.</a:t>
            </a:r>
          </a:p>
          <a:p>
            <a:pPr marL="0" indent="0" algn="l"/>
            <a:r>
              <a:rPr lang="en-US" sz="1200" dirty="0"/>
              <a:t>Average f1 score of those top 8 models</a:t>
            </a:r>
          </a:p>
        </p:txBody>
      </p:sp>
      <p:sp>
        <p:nvSpPr>
          <p:cNvPr id="16" name="Google Shape;1123;p39"/>
          <p:cNvSpPr txBox="1"/>
          <p:nvPr/>
        </p:nvSpPr>
        <p:spPr>
          <a:xfrm>
            <a:off x="6134340" y="2916782"/>
            <a:ext cx="2033868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r>
              <a:rPr lang="en-US" sz="1800" dirty="0">
                <a:latin typeface="Share Tech" panose="00000500000000000000"/>
                <a:sym typeface="Share Tech" panose="00000500000000000000"/>
              </a:rPr>
              <a:t>Best train score: </a:t>
            </a:r>
          </a:p>
          <a:p>
            <a:r>
              <a:rPr lang="en-US" sz="1800" dirty="0">
                <a:latin typeface="Share Tech" panose="00000500000000000000"/>
                <a:sym typeface="Share Tech" panose="00000500000000000000"/>
              </a:rPr>
              <a:t>0.551715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35"/>
          <p:cNvSpPr/>
          <p:nvPr/>
        </p:nvSpPr>
        <p:spPr>
          <a:xfrm>
            <a:off x="975789" y="3855611"/>
            <a:ext cx="5344602" cy="781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Share Tech" panose="00000500000000000000" charset="0"/>
                <a:cs typeface="Share Tech" panose="00000500000000000000" charset="0"/>
              </a:rPr>
              <a:t>Model testing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8" y="3659262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Observation: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8" y="4228327"/>
            <a:ext cx="5158551" cy="409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Result of test scores are in accordance with results in training phase.</a:t>
            </a:r>
            <a:endParaRPr sz="1200" dirty="0"/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89" y="3855612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组合 7"/>
          <p:cNvGrpSpPr/>
          <p:nvPr/>
        </p:nvGrpSpPr>
        <p:grpSpPr>
          <a:xfrm>
            <a:off x="6320391" y="1033382"/>
            <a:ext cx="2033870" cy="2324925"/>
            <a:chOff x="6134340" y="1034634"/>
            <a:chExt cx="2033870" cy="2324925"/>
          </a:xfrm>
        </p:grpSpPr>
        <p:sp>
          <p:nvSpPr>
            <p:cNvPr id="13" name="Google Shape;1127;p39"/>
            <p:cNvSpPr/>
            <p:nvPr/>
          </p:nvSpPr>
          <p:spPr>
            <a:xfrm>
              <a:off x="6134341" y="1034637"/>
              <a:ext cx="2033869" cy="23249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6;p39"/>
            <p:cNvSpPr txBox="1"/>
            <p:nvPr/>
          </p:nvSpPr>
          <p:spPr>
            <a:xfrm>
              <a:off x="6134340" y="1034634"/>
              <a:ext cx="2033868" cy="869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1.</a:t>
              </a:r>
            </a:p>
            <a:p>
              <a:pPr marL="0" indent="0" algn="l"/>
              <a:r>
                <a:rPr lang="en-US" sz="1200" dirty="0"/>
                <a:t>Test result of our base line estimator “10_balanced_100_sag”</a:t>
              </a:r>
            </a:p>
          </p:txBody>
        </p:sp>
        <p:sp>
          <p:nvSpPr>
            <p:cNvPr id="15" name="Google Shape;1126;p39"/>
            <p:cNvSpPr txBox="1"/>
            <p:nvPr/>
          </p:nvSpPr>
          <p:spPr>
            <a:xfrm>
              <a:off x="6134340" y="1935676"/>
              <a:ext cx="2033868" cy="799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2.</a:t>
              </a:r>
            </a:p>
            <a:p>
              <a:pPr marL="0" indent="0" algn="l"/>
              <a:r>
                <a:rPr lang="en-US" sz="1200" dirty="0"/>
                <a:t>Test f1 score of those top 8 models</a:t>
              </a:r>
            </a:p>
          </p:txBody>
        </p:sp>
        <p:sp>
          <p:nvSpPr>
            <p:cNvPr id="16" name="Google Shape;1123;p39"/>
            <p:cNvSpPr txBox="1"/>
            <p:nvPr/>
          </p:nvSpPr>
          <p:spPr>
            <a:xfrm>
              <a:off x="6134340" y="2661947"/>
              <a:ext cx="2033868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2400" b="0" i="0" u="none" strike="noStrike" cap="none">
                  <a:solidFill>
                    <a:schemeClr val="lt1"/>
                  </a:solidFill>
                  <a:latin typeface="Advent Pro SemiBold" panose="02000506040000020004"/>
                  <a:ea typeface="Advent Pro SemiBold" panose="02000506040000020004"/>
                  <a:cs typeface="Advent Pro SemiBold" panose="02000506040000020004"/>
                  <a:sym typeface="Advent Pro SemiBold" panose="02000506040000020004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9pPr>
            </a:lstStyle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Best test score: </a:t>
              </a:r>
            </a:p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0.551020</a:t>
              </a:r>
            </a:p>
          </p:txBody>
        </p:sp>
      </p:grpSp>
      <p:pic>
        <p:nvPicPr>
          <p:cNvPr id="3" name="图片 2" descr="图表, 折线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298" y="1033382"/>
            <a:ext cx="3132093" cy="2324924"/>
          </a:xfrm>
          <a:prstGeom prst="rect">
            <a:avLst/>
          </a:prstGeom>
        </p:spPr>
      </p:pic>
      <p:pic>
        <p:nvPicPr>
          <p:cNvPr id="17" name="图片 16" descr="图表, 树状图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87" y="1033383"/>
            <a:ext cx="2212509" cy="2324923"/>
          </a:xfrm>
          <a:prstGeom prst="rect">
            <a:avLst/>
          </a:prstGeom>
        </p:spPr>
      </p:pic>
      <p:sp>
        <p:nvSpPr>
          <p:cNvPr id="2" name="框架 1"/>
          <p:cNvSpPr/>
          <p:nvPr/>
        </p:nvSpPr>
        <p:spPr>
          <a:xfrm>
            <a:off x="975785" y="1903117"/>
            <a:ext cx="1383100" cy="109531"/>
          </a:xfrm>
          <a:prstGeom prst="frame">
            <a:avLst>
              <a:gd name="adj1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SVM: Hyperparameter tuning</a:t>
            </a:r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4" y="1196026"/>
            <a:ext cx="24128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 table</a:t>
            </a:r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6310993" y="1196025"/>
            <a:ext cx="187668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/>
              <a:t>GridSearchCV</a:t>
            </a:r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dirty="0"/>
              <a:t>Fitting 3 folds for each of 45 candidates, totalling 135 fits</a:t>
            </a:r>
            <a:endParaRPr lang="en-GB" dirty="0"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>
            <a:stCxn id="572" idx="1"/>
          </p:cNvCxnSpPr>
          <p:nvPr/>
        </p:nvCxnSpPr>
        <p:spPr>
          <a:xfrm rot="10800000" flipH="1" flipV="1">
            <a:off x="931234" y="1484926"/>
            <a:ext cx="2543696" cy="2202000"/>
          </a:xfrm>
          <a:prstGeom prst="bentConnector3">
            <a:avLst>
              <a:gd name="adj1" fmla="val -898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19937"/>
              <a:gd name="adj2" fmla="val 5563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EC046A-7D32-6BCF-D043-6B9C919C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20" y="1784063"/>
            <a:ext cx="4109341" cy="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3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27;p39"/>
          <p:cNvSpPr/>
          <p:nvPr/>
        </p:nvSpPr>
        <p:spPr>
          <a:xfrm>
            <a:off x="6134341" y="1034637"/>
            <a:ext cx="2033869" cy="27512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43;p35"/>
          <p:cNvSpPr/>
          <p:nvPr/>
        </p:nvSpPr>
        <p:spPr>
          <a:xfrm>
            <a:off x="975790" y="4092515"/>
            <a:ext cx="5158552" cy="781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Share Tech" panose="00000500000000000000" charset="0"/>
                <a:cs typeface="Share Tech" panose="00000500000000000000" charset="0"/>
              </a:rPr>
              <a:t>Best estimator (Base line)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9" y="3896166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Tuned Hyperparameters: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9" y="4465231"/>
            <a:ext cx="5158551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C: 10; gamma: 0.1; kernel: “</a:t>
            </a:r>
            <a:r>
              <a:rPr lang="en-GB" sz="1200" dirty="0" err="1"/>
              <a:t>rbf</a:t>
            </a:r>
            <a:r>
              <a:rPr lang="en-GB" sz="1200" dirty="0"/>
              <a:t>”</a:t>
            </a:r>
            <a:endParaRPr sz="1200" dirty="0"/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90" y="4092516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26;p39"/>
          <p:cNvSpPr txBox="1"/>
          <p:nvPr/>
        </p:nvSpPr>
        <p:spPr>
          <a:xfrm>
            <a:off x="6134340" y="1034634"/>
            <a:ext cx="2033868" cy="869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sz="1200" b="1" dirty="0"/>
              <a:t>Fig 1.</a:t>
            </a:r>
          </a:p>
          <a:p>
            <a:pPr marL="0" indent="0" algn="l"/>
            <a:r>
              <a:rPr lang="en-US" sz="1200" dirty="0"/>
              <a:t>Plot top 8 models with best scores between cv fold and f1 score</a:t>
            </a:r>
          </a:p>
        </p:txBody>
      </p:sp>
      <p:sp>
        <p:nvSpPr>
          <p:cNvPr id="15" name="Google Shape;1126;p39"/>
          <p:cNvSpPr txBox="1"/>
          <p:nvPr/>
        </p:nvSpPr>
        <p:spPr>
          <a:xfrm>
            <a:off x="6134340" y="1935676"/>
            <a:ext cx="2033868" cy="79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sz="1200" b="1" dirty="0"/>
              <a:t>Fig 2.</a:t>
            </a:r>
          </a:p>
          <a:p>
            <a:pPr marL="0" indent="0" algn="l"/>
            <a:r>
              <a:rPr lang="en-US" sz="1200" dirty="0"/>
              <a:t>Average f1 score of each model</a:t>
            </a:r>
          </a:p>
        </p:txBody>
      </p:sp>
      <p:sp>
        <p:nvSpPr>
          <p:cNvPr id="16" name="Google Shape;1123;p39"/>
          <p:cNvSpPr txBox="1"/>
          <p:nvPr/>
        </p:nvSpPr>
        <p:spPr>
          <a:xfrm>
            <a:off x="6134340" y="2916782"/>
            <a:ext cx="2033868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r>
              <a:rPr lang="en-US" sz="1800" dirty="0">
                <a:latin typeface="Share Tech" panose="00000500000000000000"/>
                <a:sym typeface="Share Tech" panose="00000500000000000000"/>
              </a:rPr>
              <a:t>Best train score: </a:t>
            </a:r>
          </a:p>
          <a:p>
            <a:r>
              <a:rPr lang="en-US" sz="1800" dirty="0">
                <a:latin typeface="Share Tech" panose="00000500000000000000"/>
                <a:sym typeface="Share Tech" panose="00000500000000000000"/>
              </a:rPr>
              <a:t>0.524287</a:t>
            </a:r>
          </a:p>
        </p:txBody>
      </p: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4AC6EE1F-8420-0F2B-9412-C5E3A147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89" y="1034634"/>
            <a:ext cx="5158549" cy="27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8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“has the client subscribed a term deposit?” (</a:t>
            </a:r>
            <a:r>
              <a:rPr lang="en-US" i="1" dirty="0"/>
              <a:t>Binary</a:t>
            </a:r>
            <a:r>
              <a:rPr lang="en-US" dirty="0"/>
              <a:t>)</a:t>
            </a:r>
          </a:p>
          <a:p>
            <a:pPr marL="285750" indent="-285750"/>
            <a:r>
              <a:rPr lang="en-US" dirty="0"/>
              <a:t>Highly imbalanced with majority belonging to the class(“no”)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Label “y”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76628" y="975025"/>
            <a:ext cx="5017034" cy="3430271"/>
            <a:chOff x="3996444" y="937622"/>
            <a:chExt cx="5017034" cy="3430271"/>
          </a:xfrm>
        </p:grpSpPr>
        <p:sp>
          <p:nvSpPr>
            <p:cNvPr id="3" name="圆角矩形 2"/>
            <p:cNvSpPr/>
            <p:nvPr/>
          </p:nvSpPr>
          <p:spPr>
            <a:xfrm>
              <a:off x="4249506" y="937622"/>
              <a:ext cx="4487475" cy="34302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996444" y="1398498"/>
              <a:ext cx="5017034" cy="2508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875A2A6A-4763-C1D4-1DB6-F6A885E65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66"/>
          <a:stretch/>
        </p:blipFill>
        <p:spPr>
          <a:xfrm>
            <a:off x="975790" y="1027032"/>
            <a:ext cx="2812440" cy="2102465"/>
          </a:xfrm>
          <a:prstGeom prst="rect">
            <a:avLst/>
          </a:prstGeom>
        </p:spPr>
      </p:pic>
      <p:sp>
        <p:nvSpPr>
          <p:cNvPr id="12" name="Google Shape;1043;p35"/>
          <p:cNvSpPr/>
          <p:nvPr/>
        </p:nvSpPr>
        <p:spPr>
          <a:xfrm>
            <a:off x="975789" y="3561870"/>
            <a:ext cx="5637149" cy="12950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Share Tech" panose="00000500000000000000" charset="0"/>
                <a:cs typeface="Share Tech" panose="00000500000000000000" charset="0"/>
              </a:rPr>
              <a:t>Model testing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9" y="3365521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Observation: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9" y="3934586"/>
            <a:ext cx="5286218" cy="922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1) Performance is not as good as  Logistic Regression.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2) It took a long time to fit data, possibly due to too many features.</a:t>
            </a:r>
            <a:endParaRPr sz="1200" dirty="0"/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90" y="3561871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组合 7"/>
          <p:cNvGrpSpPr/>
          <p:nvPr/>
        </p:nvGrpSpPr>
        <p:grpSpPr>
          <a:xfrm>
            <a:off x="6612939" y="1034637"/>
            <a:ext cx="2033870" cy="2101210"/>
            <a:chOff x="6134340" y="1034634"/>
            <a:chExt cx="2033870" cy="2101210"/>
          </a:xfrm>
        </p:grpSpPr>
        <p:sp>
          <p:nvSpPr>
            <p:cNvPr id="13" name="Google Shape;1127;p39"/>
            <p:cNvSpPr/>
            <p:nvPr/>
          </p:nvSpPr>
          <p:spPr>
            <a:xfrm>
              <a:off x="6134341" y="1034637"/>
              <a:ext cx="2033869" cy="21012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6;p39"/>
            <p:cNvSpPr txBox="1"/>
            <p:nvPr/>
          </p:nvSpPr>
          <p:spPr>
            <a:xfrm>
              <a:off x="6134340" y="1034634"/>
              <a:ext cx="2033868" cy="869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1.</a:t>
              </a:r>
            </a:p>
            <a:p>
              <a:pPr marL="0" indent="0" algn="l"/>
              <a:r>
                <a:rPr lang="en-US" sz="1200" dirty="0"/>
                <a:t>Test result of our base line estimator “10_balanced_100_sag”</a:t>
              </a:r>
            </a:p>
          </p:txBody>
        </p:sp>
        <p:sp>
          <p:nvSpPr>
            <p:cNvPr id="16" name="Google Shape;1123;p39"/>
            <p:cNvSpPr txBox="1"/>
            <p:nvPr/>
          </p:nvSpPr>
          <p:spPr>
            <a:xfrm>
              <a:off x="6134340" y="2399123"/>
              <a:ext cx="2033868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2400" b="0" i="0" u="none" strike="noStrike" cap="none">
                  <a:solidFill>
                    <a:schemeClr val="lt1"/>
                  </a:solidFill>
                  <a:latin typeface="Advent Pro SemiBold" panose="02000506040000020004"/>
                  <a:ea typeface="Advent Pro SemiBold" panose="02000506040000020004"/>
                  <a:cs typeface="Advent Pro SemiBold" panose="02000506040000020004"/>
                  <a:sym typeface="Advent Pro SemiBold" panose="02000506040000020004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9pPr>
            </a:lstStyle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Best test score: </a:t>
              </a:r>
            </a:p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0.505435</a:t>
              </a:r>
            </a:p>
          </p:txBody>
        </p:sp>
      </p:grpSp>
      <p:sp>
        <p:nvSpPr>
          <p:cNvPr id="2" name="框架 1"/>
          <p:cNvSpPr/>
          <p:nvPr/>
        </p:nvSpPr>
        <p:spPr>
          <a:xfrm>
            <a:off x="1048384" y="2840112"/>
            <a:ext cx="2667251" cy="203714"/>
          </a:xfrm>
          <a:prstGeom prst="frame">
            <a:avLst>
              <a:gd name="adj1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A9FB41D9-2522-B9DD-FF56-6D0447CA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30" y="1033382"/>
            <a:ext cx="2824709" cy="209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5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35"/>
          <p:cNvSpPr/>
          <p:nvPr/>
        </p:nvSpPr>
        <p:spPr>
          <a:xfrm>
            <a:off x="975788" y="3558668"/>
            <a:ext cx="5836418" cy="1250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Share Tech" panose="00000500000000000000" charset="0"/>
                <a:cs typeface="Share Tech" panose="00000500000000000000" charset="0"/>
              </a:rPr>
              <a:t>Feature selection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9" y="3365522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Observation: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9" y="3841466"/>
            <a:ext cx="5836417" cy="96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1200" dirty="0"/>
              <a:t>1) A negative coefficient means that higher value of the corresponding feature pushes the classification more towards the negative class.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altLang="zh-C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2) Some feature coefficients are near 0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90" y="3561872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组合 7"/>
          <p:cNvGrpSpPr/>
          <p:nvPr/>
        </p:nvGrpSpPr>
        <p:grpSpPr>
          <a:xfrm>
            <a:off x="6812206" y="1017433"/>
            <a:ext cx="2033868" cy="2167452"/>
            <a:chOff x="6134340" y="1034634"/>
            <a:chExt cx="2033868" cy="2167452"/>
          </a:xfrm>
        </p:grpSpPr>
        <p:sp>
          <p:nvSpPr>
            <p:cNvPr id="13" name="Google Shape;1127;p39"/>
            <p:cNvSpPr/>
            <p:nvPr/>
          </p:nvSpPr>
          <p:spPr>
            <a:xfrm>
              <a:off x="6134341" y="1034637"/>
              <a:ext cx="1922673" cy="21674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6;p39"/>
            <p:cNvSpPr txBox="1"/>
            <p:nvPr/>
          </p:nvSpPr>
          <p:spPr>
            <a:xfrm>
              <a:off x="6134340" y="1034634"/>
              <a:ext cx="2033868" cy="869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1.</a:t>
              </a:r>
            </a:p>
            <a:p>
              <a:pPr marL="0" indent="0" algn="l"/>
              <a:r>
                <a:rPr lang="en-US" sz="1200" dirty="0"/>
                <a:t>Some important features and their coefficient</a:t>
              </a:r>
            </a:p>
          </p:txBody>
        </p:sp>
        <p:sp>
          <p:nvSpPr>
            <p:cNvPr id="15" name="Google Shape;1126;p39"/>
            <p:cNvSpPr txBox="1"/>
            <p:nvPr/>
          </p:nvSpPr>
          <p:spPr>
            <a:xfrm>
              <a:off x="6134340" y="2011876"/>
              <a:ext cx="2033868" cy="799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2.</a:t>
              </a:r>
            </a:p>
            <a:p>
              <a:pPr marL="0" indent="0" algn="l"/>
              <a:r>
                <a:rPr lang="en-US" altLang="zh-CN" sz="1200" dirty="0"/>
                <a:t>Feature coefficients distribution of all 48 features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57A02F9-6C3A-C424-0B05-C4E01027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88" y="1018476"/>
            <a:ext cx="2621441" cy="2167449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13A5FDDB-8507-1D50-3F1E-66C1A023F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431" y="1017069"/>
            <a:ext cx="3242573" cy="21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53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35"/>
          <p:cNvSpPr/>
          <p:nvPr/>
        </p:nvSpPr>
        <p:spPr>
          <a:xfrm>
            <a:off x="975788" y="3815420"/>
            <a:ext cx="5341796" cy="1050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Share Tech" panose="00000500000000000000" charset="0"/>
                <a:cs typeface="Share Tech" panose="00000500000000000000" charset="0"/>
              </a:rPr>
              <a:t>Feature selection-Results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7" y="3619682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Observation: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64479" y="4125403"/>
            <a:ext cx="5353105" cy="96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1200" dirty="0"/>
              <a:t>Simply dropping some features with low feature coefficients, e.g.</a:t>
            </a:r>
            <a:r>
              <a:rPr lang="en-GB" altLang="zh-CN" sz="1200" i="1" dirty="0"/>
              <a:t> age, </a:t>
            </a:r>
            <a:r>
              <a:rPr lang="en-GB" altLang="zh-CN" sz="1200" i="1" dirty="0" err="1"/>
              <a:t>job_unemployed</a:t>
            </a:r>
            <a:r>
              <a:rPr lang="en-GB" altLang="zh-CN" sz="1200" i="1" dirty="0"/>
              <a:t>  </a:t>
            </a:r>
            <a:r>
              <a:rPr lang="en-GB" altLang="zh-CN" sz="1200" dirty="0"/>
              <a:t>did not help improve the model performance, but could speed up training process.</a:t>
            </a:r>
            <a:endParaRPr lang="en-GB" sz="1200" i="1" dirty="0"/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12478" y="3815421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43;p35">
            <a:extLst>
              <a:ext uri="{FF2B5EF4-FFF2-40B4-BE49-F238E27FC236}">
                <a16:creationId xmlns:a16="http://schemas.microsoft.com/office/drawing/2014/main" id="{B4EB1715-A504-E2F7-2D71-29F8A0D585D2}"/>
              </a:ext>
            </a:extLst>
          </p:cNvPr>
          <p:cNvSpPr/>
          <p:nvPr/>
        </p:nvSpPr>
        <p:spPr>
          <a:xfrm>
            <a:off x="975788" y="1023552"/>
            <a:ext cx="2551182" cy="263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1400" dirty="0">
                <a:solidFill>
                  <a:schemeClr val="bg1"/>
                </a:solidFill>
              </a:rPr>
              <a:t>LR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1043;p35">
            <a:extLst>
              <a:ext uri="{FF2B5EF4-FFF2-40B4-BE49-F238E27FC236}">
                <a16:creationId xmlns:a16="http://schemas.microsoft.com/office/drawing/2014/main" id="{20D1E6E1-062C-DAB4-9D48-B68AC274B65B}"/>
              </a:ext>
            </a:extLst>
          </p:cNvPr>
          <p:cNvSpPr/>
          <p:nvPr/>
        </p:nvSpPr>
        <p:spPr>
          <a:xfrm>
            <a:off x="3766403" y="1026737"/>
            <a:ext cx="2551181" cy="25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1400" dirty="0">
                <a:solidFill>
                  <a:schemeClr val="bg1"/>
                </a:solidFill>
              </a:rPr>
              <a:t>SVM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1127;p39">
            <a:extLst>
              <a:ext uri="{FF2B5EF4-FFF2-40B4-BE49-F238E27FC236}">
                <a16:creationId xmlns:a16="http://schemas.microsoft.com/office/drawing/2014/main" id="{846D17A2-DA4F-6C11-84B8-23603FA911D9}"/>
              </a:ext>
            </a:extLst>
          </p:cNvPr>
          <p:cNvSpPr/>
          <p:nvPr/>
        </p:nvSpPr>
        <p:spPr>
          <a:xfrm>
            <a:off x="3520687" y="1026974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图片 16" descr="图表, 树状图&#10;&#10;描述已自动生成">
            <a:extLst>
              <a:ext uri="{FF2B5EF4-FFF2-40B4-BE49-F238E27FC236}">
                <a16:creationId xmlns:a16="http://schemas.microsoft.com/office/drawing/2014/main" id="{0702C5FD-7AD0-6991-0F6C-DCC32C0A0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87" y="1278974"/>
            <a:ext cx="2551181" cy="2326505"/>
          </a:xfrm>
          <a:prstGeom prst="rect">
            <a:avLst/>
          </a:prstGeom>
        </p:spPr>
      </p:pic>
      <p:pic>
        <p:nvPicPr>
          <p:cNvPr id="19" name="图片 18" descr="图表&#10;&#10;描述已自动生成">
            <a:extLst>
              <a:ext uri="{FF2B5EF4-FFF2-40B4-BE49-F238E27FC236}">
                <a16:creationId xmlns:a16="http://schemas.microsoft.com/office/drawing/2014/main" id="{5F85F49E-17AE-766A-0171-E2D198F31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65" y="1276087"/>
            <a:ext cx="2538619" cy="2329392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2FBB5B11-4164-A2EA-F67F-F7335D27B47B}"/>
              </a:ext>
            </a:extLst>
          </p:cNvPr>
          <p:cNvSpPr/>
          <p:nvPr/>
        </p:nvSpPr>
        <p:spPr>
          <a:xfrm>
            <a:off x="964479" y="1730828"/>
            <a:ext cx="1827707" cy="155121"/>
          </a:xfrm>
          <a:prstGeom prst="frame">
            <a:avLst>
              <a:gd name="adj1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41F0AD6B-C34A-99B5-7F89-39FCFC5D3C1E}"/>
              </a:ext>
            </a:extLst>
          </p:cNvPr>
          <p:cNvSpPr/>
          <p:nvPr/>
        </p:nvSpPr>
        <p:spPr>
          <a:xfrm>
            <a:off x="3766404" y="1628971"/>
            <a:ext cx="1760818" cy="177590"/>
          </a:xfrm>
          <a:prstGeom prst="frame">
            <a:avLst>
              <a:gd name="adj1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95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35"/>
          <p:cNvSpPr/>
          <p:nvPr/>
        </p:nvSpPr>
        <p:spPr>
          <a:xfrm>
            <a:off x="975790" y="3561871"/>
            <a:ext cx="5344602" cy="1365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Share Tech" panose="00000500000000000000" charset="0"/>
                <a:cs typeface="Share Tech" panose="00000500000000000000" charset="0"/>
              </a:rPr>
              <a:t>Oversampling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9" y="3365522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Observation: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9" y="3841466"/>
            <a:ext cx="5158551" cy="409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‘y’ is highly imbalanced with majority belonging to class(‘no’), i.e. 0.</a:t>
            </a:r>
            <a:endParaRPr sz="1200" dirty="0"/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90" y="3561872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组合 7"/>
          <p:cNvGrpSpPr/>
          <p:nvPr/>
        </p:nvGrpSpPr>
        <p:grpSpPr>
          <a:xfrm>
            <a:off x="6823393" y="1028898"/>
            <a:ext cx="2033868" cy="2100600"/>
            <a:chOff x="6134340" y="1034634"/>
            <a:chExt cx="2033868" cy="2100600"/>
          </a:xfrm>
        </p:grpSpPr>
        <p:sp>
          <p:nvSpPr>
            <p:cNvPr id="13" name="Google Shape;1127;p39"/>
            <p:cNvSpPr/>
            <p:nvPr/>
          </p:nvSpPr>
          <p:spPr>
            <a:xfrm>
              <a:off x="6134341" y="1034637"/>
              <a:ext cx="1922673" cy="21005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6;p39"/>
            <p:cNvSpPr txBox="1"/>
            <p:nvPr/>
          </p:nvSpPr>
          <p:spPr>
            <a:xfrm>
              <a:off x="6134340" y="1034634"/>
              <a:ext cx="2033868" cy="869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1.</a:t>
              </a:r>
            </a:p>
            <a:p>
              <a:pPr marL="0" indent="0" algn="l"/>
              <a:r>
                <a:rPr lang="en-US" sz="1200" dirty="0"/>
                <a:t>Value distribution of ‘y’ before oversampling </a:t>
              </a:r>
            </a:p>
          </p:txBody>
        </p:sp>
        <p:sp>
          <p:nvSpPr>
            <p:cNvPr id="15" name="Google Shape;1126;p39"/>
            <p:cNvSpPr txBox="1"/>
            <p:nvPr/>
          </p:nvSpPr>
          <p:spPr>
            <a:xfrm>
              <a:off x="6134340" y="2011876"/>
              <a:ext cx="2033868" cy="799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2.</a:t>
              </a:r>
            </a:p>
            <a:p>
              <a:pPr marL="0" indent="0" algn="l"/>
              <a:r>
                <a:rPr lang="en-US" altLang="zh-CN" sz="1200" dirty="0"/>
                <a:t>Value distribution of ‘y’ after oversampling </a:t>
              </a:r>
            </a:p>
          </p:txBody>
        </p:sp>
      </p:grpSp>
      <p:pic>
        <p:nvPicPr>
          <p:cNvPr id="18" name="图片 17" descr="图表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57" y="1028898"/>
            <a:ext cx="2923268" cy="2100600"/>
          </a:xfrm>
          <a:prstGeom prst="rect">
            <a:avLst/>
          </a:prstGeom>
        </p:spPr>
      </p:pic>
      <p:pic>
        <p:nvPicPr>
          <p:cNvPr id="20" name="图片 19" descr="图表, 条形图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125" y="1028898"/>
            <a:ext cx="2923268" cy="2100600"/>
          </a:xfrm>
          <a:prstGeom prst="rect">
            <a:avLst/>
          </a:prstGeom>
        </p:spPr>
      </p:pic>
      <p:pic>
        <p:nvPicPr>
          <p:cNvPr id="22" name="图片 21" descr="图片包含 文本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67" y="4206571"/>
            <a:ext cx="4343400" cy="62289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35"/>
          <p:cNvSpPr/>
          <p:nvPr/>
        </p:nvSpPr>
        <p:spPr>
          <a:xfrm>
            <a:off x="975790" y="4092515"/>
            <a:ext cx="5158552" cy="781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Share Tech" panose="00000500000000000000" charset="0"/>
                <a:cs typeface="Share Tech" panose="00000500000000000000" charset="0"/>
              </a:rPr>
              <a:t>Oversampling-train(LR)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9" y="3896166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Tuned Hyperparameters: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9" y="4465231"/>
            <a:ext cx="5158551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C: 10; </a:t>
            </a:r>
            <a:r>
              <a:rPr lang="en-GB" sz="1200" dirty="0" err="1"/>
              <a:t>class_weight</a:t>
            </a:r>
            <a:r>
              <a:rPr lang="en-GB" sz="1200" dirty="0"/>
              <a:t>: None; </a:t>
            </a:r>
            <a:r>
              <a:rPr lang="en-GB" sz="1200" dirty="0" err="1"/>
              <a:t>max_iter</a:t>
            </a:r>
            <a:r>
              <a:rPr lang="en-GB" sz="1200" dirty="0"/>
              <a:t>: 1000; solver: “sag”</a:t>
            </a:r>
            <a:endParaRPr sz="1200" dirty="0"/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90" y="4092516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组合 3"/>
          <p:cNvGrpSpPr/>
          <p:nvPr/>
        </p:nvGrpSpPr>
        <p:grpSpPr>
          <a:xfrm>
            <a:off x="6147533" y="1034634"/>
            <a:ext cx="2033870" cy="2783771"/>
            <a:chOff x="6134340" y="1034634"/>
            <a:chExt cx="2033870" cy="2783771"/>
          </a:xfrm>
        </p:grpSpPr>
        <p:sp>
          <p:nvSpPr>
            <p:cNvPr id="13" name="Google Shape;1127;p39"/>
            <p:cNvSpPr/>
            <p:nvPr/>
          </p:nvSpPr>
          <p:spPr>
            <a:xfrm>
              <a:off x="6134341" y="1034637"/>
              <a:ext cx="2033869" cy="27837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6;p39"/>
            <p:cNvSpPr txBox="1"/>
            <p:nvPr/>
          </p:nvSpPr>
          <p:spPr>
            <a:xfrm>
              <a:off x="6134340" y="1034634"/>
              <a:ext cx="2033868" cy="869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1.</a:t>
              </a:r>
            </a:p>
            <a:p>
              <a:pPr marL="0" indent="0" algn="l"/>
              <a:r>
                <a:rPr lang="en-US" sz="1200" dirty="0"/>
                <a:t>Plot top 8 models with best scores between cv fold and f1 score</a:t>
              </a:r>
            </a:p>
          </p:txBody>
        </p:sp>
        <p:sp>
          <p:nvSpPr>
            <p:cNvPr id="15" name="Google Shape;1126;p39"/>
            <p:cNvSpPr txBox="1"/>
            <p:nvPr/>
          </p:nvSpPr>
          <p:spPr>
            <a:xfrm>
              <a:off x="6134340" y="1935676"/>
              <a:ext cx="2033868" cy="799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2.</a:t>
              </a:r>
            </a:p>
            <a:p>
              <a:pPr marL="0" indent="0" algn="l"/>
              <a:r>
                <a:rPr lang="en-US" sz="1200" dirty="0"/>
                <a:t>Average f1 score of each model</a:t>
              </a:r>
            </a:p>
          </p:txBody>
        </p:sp>
        <p:sp>
          <p:nvSpPr>
            <p:cNvPr id="16" name="Google Shape;1123;p39"/>
            <p:cNvSpPr txBox="1"/>
            <p:nvPr/>
          </p:nvSpPr>
          <p:spPr>
            <a:xfrm>
              <a:off x="6134340" y="2916782"/>
              <a:ext cx="2033868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2400" b="0" i="0" u="none" strike="noStrike" cap="none">
                  <a:solidFill>
                    <a:schemeClr val="lt1"/>
                  </a:solidFill>
                  <a:latin typeface="Advent Pro SemiBold" panose="02000506040000020004"/>
                  <a:ea typeface="Advent Pro SemiBold" panose="02000506040000020004"/>
                  <a:cs typeface="Advent Pro SemiBold" panose="02000506040000020004"/>
                  <a:sym typeface="Advent Pro SemiBold" panose="02000506040000020004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9pPr>
            </a:lstStyle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Best train score: </a:t>
              </a:r>
            </a:p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0.910724</a:t>
              </a:r>
            </a:p>
          </p:txBody>
        </p:sp>
      </p:grpSp>
      <p:pic>
        <p:nvPicPr>
          <p:cNvPr id="3" name="图片 2" descr="图表, 折线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6" y="1034634"/>
            <a:ext cx="5158551" cy="27837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86" y="1027511"/>
            <a:ext cx="2393947" cy="2325707"/>
          </a:xfrm>
          <a:prstGeom prst="rect">
            <a:avLst/>
          </a:prstGeom>
        </p:spPr>
      </p:pic>
      <p:sp>
        <p:nvSpPr>
          <p:cNvPr id="12" name="Google Shape;1043;p35"/>
          <p:cNvSpPr/>
          <p:nvPr/>
        </p:nvSpPr>
        <p:spPr>
          <a:xfrm>
            <a:off x="975788" y="3855611"/>
            <a:ext cx="5647229" cy="781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3000" dirty="0">
                <a:latin typeface="Share Tech" panose="00000500000000000000" charset="0"/>
                <a:cs typeface="Share Tech" panose="00000500000000000000" charset="0"/>
              </a:rPr>
              <a:t>Oversampling-test(LR)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8" y="3659262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Observation: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8" y="4228327"/>
            <a:ext cx="5647229" cy="409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We can observe f1 score improvement from “0.551020” to “</a:t>
            </a:r>
            <a:r>
              <a:rPr lang="en-US" sz="1200" b="1" dirty="0"/>
              <a:t>0.582404</a:t>
            </a:r>
            <a:r>
              <a:rPr lang="en-US" sz="1200" dirty="0"/>
              <a:t>”. </a:t>
            </a:r>
            <a:endParaRPr sz="1200" dirty="0"/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89" y="3855612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组合 7"/>
          <p:cNvGrpSpPr/>
          <p:nvPr/>
        </p:nvGrpSpPr>
        <p:grpSpPr>
          <a:xfrm>
            <a:off x="6623018" y="1027510"/>
            <a:ext cx="2033870" cy="2324925"/>
            <a:chOff x="6134340" y="1034634"/>
            <a:chExt cx="2033870" cy="2324925"/>
          </a:xfrm>
        </p:grpSpPr>
        <p:sp>
          <p:nvSpPr>
            <p:cNvPr id="13" name="Google Shape;1127;p39"/>
            <p:cNvSpPr/>
            <p:nvPr/>
          </p:nvSpPr>
          <p:spPr>
            <a:xfrm>
              <a:off x="6134341" y="1034637"/>
              <a:ext cx="2033869" cy="23249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6;p39"/>
            <p:cNvSpPr txBox="1"/>
            <p:nvPr/>
          </p:nvSpPr>
          <p:spPr>
            <a:xfrm>
              <a:off x="6134340" y="1034634"/>
              <a:ext cx="2033868" cy="869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1.</a:t>
              </a:r>
            </a:p>
            <a:p>
              <a:pPr marL="0" indent="0" algn="l"/>
              <a:r>
                <a:rPr lang="en-US" sz="1200" dirty="0"/>
                <a:t>Test result of best estimator “10_None_1000_sag”</a:t>
              </a:r>
            </a:p>
          </p:txBody>
        </p:sp>
        <p:sp>
          <p:nvSpPr>
            <p:cNvPr id="15" name="Google Shape;1126;p39"/>
            <p:cNvSpPr txBox="1"/>
            <p:nvPr/>
          </p:nvSpPr>
          <p:spPr>
            <a:xfrm>
              <a:off x="6134340" y="1935676"/>
              <a:ext cx="2033868" cy="799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2.</a:t>
              </a:r>
            </a:p>
            <a:p>
              <a:pPr marL="0" indent="0" algn="l"/>
              <a:r>
                <a:rPr lang="en-US" sz="1200" dirty="0"/>
                <a:t>Test f1 score of the top 8 models</a:t>
              </a:r>
            </a:p>
          </p:txBody>
        </p:sp>
        <p:sp>
          <p:nvSpPr>
            <p:cNvPr id="16" name="Google Shape;1123;p39"/>
            <p:cNvSpPr txBox="1"/>
            <p:nvPr/>
          </p:nvSpPr>
          <p:spPr>
            <a:xfrm>
              <a:off x="6134340" y="2661947"/>
              <a:ext cx="2033868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2400" b="0" i="0" u="none" strike="noStrike" cap="none">
                  <a:solidFill>
                    <a:schemeClr val="lt1"/>
                  </a:solidFill>
                  <a:latin typeface="Advent Pro SemiBold" panose="02000506040000020004"/>
                  <a:ea typeface="Advent Pro SemiBold" panose="02000506040000020004"/>
                  <a:cs typeface="Advent Pro SemiBold" panose="02000506040000020004"/>
                  <a:sym typeface="Advent Pro SemiBold" panose="02000506040000020004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9pPr>
            </a:lstStyle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Best test score: </a:t>
              </a:r>
            </a:p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0.582404</a:t>
              </a:r>
            </a:p>
          </p:txBody>
        </p:sp>
      </p:grpSp>
      <p:sp>
        <p:nvSpPr>
          <p:cNvPr id="2" name="框架 1"/>
          <p:cNvSpPr/>
          <p:nvPr/>
        </p:nvSpPr>
        <p:spPr>
          <a:xfrm>
            <a:off x="975785" y="1903117"/>
            <a:ext cx="1383100" cy="109531"/>
          </a:xfrm>
          <a:prstGeom prst="frame">
            <a:avLst>
              <a:gd name="adj1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图片 4" descr="图表, 折线图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33" y="1027510"/>
            <a:ext cx="3253285" cy="23207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35"/>
          <p:cNvSpPr/>
          <p:nvPr/>
        </p:nvSpPr>
        <p:spPr>
          <a:xfrm>
            <a:off x="975790" y="4092515"/>
            <a:ext cx="5158552" cy="781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Share Tech" panose="00000500000000000000" charset="0"/>
                <a:cs typeface="Share Tech" panose="00000500000000000000" charset="0"/>
              </a:rPr>
              <a:t>Oversampling-train(</a:t>
            </a:r>
            <a:r>
              <a:rPr lang="en-GB" dirty="0">
                <a:latin typeface="Share Tech" panose="00000500000000000000" charset="0"/>
                <a:cs typeface="Share Tech" panose="00000500000000000000" charset="0"/>
              </a:rPr>
              <a:t>SVM</a:t>
            </a:r>
            <a:r>
              <a:rPr lang="en-GB" sz="3000" dirty="0">
                <a:latin typeface="Share Tech" panose="00000500000000000000" charset="0"/>
                <a:cs typeface="Share Tech" panose="00000500000000000000" charset="0"/>
              </a:rPr>
              <a:t>)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9" y="3896166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Tuned Hyperparameters: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9" y="4465231"/>
            <a:ext cx="5158551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1200" dirty="0"/>
              <a:t>C: 10; gamma: 0.001; kernel: “</a:t>
            </a:r>
            <a:r>
              <a:rPr lang="en-GB" altLang="zh-CN" sz="1200" dirty="0" err="1"/>
              <a:t>rbf</a:t>
            </a:r>
            <a:r>
              <a:rPr lang="en-GB" altLang="zh-CN" sz="1200" dirty="0"/>
              <a:t>”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90" y="4092516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组合 3"/>
          <p:cNvGrpSpPr/>
          <p:nvPr/>
        </p:nvGrpSpPr>
        <p:grpSpPr>
          <a:xfrm>
            <a:off x="6147533" y="1034634"/>
            <a:ext cx="2033870" cy="2783771"/>
            <a:chOff x="6134340" y="1034634"/>
            <a:chExt cx="2033870" cy="2783771"/>
          </a:xfrm>
        </p:grpSpPr>
        <p:sp>
          <p:nvSpPr>
            <p:cNvPr id="13" name="Google Shape;1127;p39"/>
            <p:cNvSpPr/>
            <p:nvPr/>
          </p:nvSpPr>
          <p:spPr>
            <a:xfrm>
              <a:off x="6134341" y="1034637"/>
              <a:ext cx="2033869" cy="27837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6;p39"/>
            <p:cNvSpPr txBox="1"/>
            <p:nvPr/>
          </p:nvSpPr>
          <p:spPr>
            <a:xfrm>
              <a:off x="6134340" y="1034634"/>
              <a:ext cx="2033868" cy="869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1.</a:t>
              </a:r>
            </a:p>
            <a:p>
              <a:pPr marL="0" indent="0" algn="l"/>
              <a:r>
                <a:rPr lang="en-US" sz="1200" dirty="0"/>
                <a:t>Plot top 8 models with best scores between cv fold and f1 score</a:t>
              </a:r>
            </a:p>
          </p:txBody>
        </p:sp>
        <p:sp>
          <p:nvSpPr>
            <p:cNvPr id="15" name="Google Shape;1126;p39"/>
            <p:cNvSpPr txBox="1"/>
            <p:nvPr/>
          </p:nvSpPr>
          <p:spPr>
            <a:xfrm>
              <a:off x="6134340" y="1935676"/>
              <a:ext cx="2033868" cy="799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2.</a:t>
              </a:r>
            </a:p>
            <a:p>
              <a:pPr marL="0" indent="0" algn="l"/>
              <a:r>
                <a:rPr lang="en-US" sz="1200" dirty="0"/>
                <a:t>Average f1 score of each model</a:t>
              </a:r>
            </a:p>
          </p:txBody>
        </p:sp>
        <p:sp>
          <p:nvSpPr>
            <p:cNvPr id="16" name="Google Shape;1123;p39"/>
            <p:cNvSpPr txBox="1"/>
            <p:nvPr/>
          </p:nvSpPr>
          <p:spPr>
            <a:xfrm>
              <a:off x="6134340" y="2916782"/>
              <a:ext cx="2033868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2400" b="0" i="0" u="none" strike="noStrike" cap="none">
                  <a:solidFill>
                    <a:schemeClr val="lt1"/>
                  </a:solidFill>
                  <a:latin typeface="Advent Pro SemiBold" panose="02000506040000020004"/>
                  <a:ea typeface="Advent Pro SemiBold" panose="02000506040000020004"/>
                  <a:cs typeface="Advent Pro SemiBold" panose="02000506040000020004"/>
                  <a:sym typeface="Advent Pro SemiBold" panose="02000506040000020004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9pPr>
            </a:lstStyle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Best train score: </a:t>
              </a:r>
            </a:p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0.848101</a:t>
              </a:r>
            </a:p>
          </p:txBody>
        </p:sp>
      </p:grp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69A1B3F1-57F8-CCE0-1042-2508C584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96" y="1032404"/>
            <a:ext cx="5192419" cy="27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35"/>
          <p:cNvSpPr/>
          <p:nvPr/>
        </p:nvSpPr>
        <p:spPr>
          <a:xfrm>
            <a:off x="975788" y="3855611"/>
            <a:ext cx="5647229" cy="781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3000" dirty="0">
                <a:latin typeface="Share Tech" panose="00000500000000000000" charset="0"/>
                <a:cs typeface="Share Tech" panose="00000500000000000000" charset="0"/>
              </a:rPr>
              <a:t>Oversampling-test(</a:t>
            </a:r>
            <a:r>
              <a:rPr lang="en-GB" altLang="zh-CN" dirty="0">
                <a:latin typeface="Share Tech" panose="00000500000000000000" charset="0"/>
                <a:cs typeface="Share Tech" panose="00000500000000000000" charset="0"/>
              </a:rPr>
              <a:t>SVM</a:t>
            </a:r>
            <a:r>
              <a:rPr lang="en-GB" altLang="zh-CN" sz="3000" dirty="0">
                <a:latin typeface="Share Tech" panose="00000500000000000000" charset="0"/>
                <a:cs typeface="Share Tech" panose="00000500000000000000" charset="0"/>
              </a:rPr>
              <a:t>)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8" y="3659262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Observation: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8" y="4228327"/>
            <a:ext cx="5647229" cy="409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We can observe f1 score improvement from “0.505435” to “</a:t>
            </a:r>
            <a:r>
              <a:rPr lang="en-US" sz="1200" b="1" dirty="0"/>
              <a:t>0.579374</a:t>
            </a:r>
            <a:r>
              <a:rPr lang="en-US" sz="1200" dirty="0"/>
              <a:t>”. </a:t>
            </a:r>
            <a:endParaRPr sz="1200" dirty="0"/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89" y="3855612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组合 7"/>
          <p:cNvGrpSpPr/>
          <p:nvPr/>
        </p:nvGrpSpPr>
        <p:grpSpPr>
          <a:xfrm>
            <a:off x="6623018" y="1027510"/>
            <a:ext cx="2033870" cy="2272013"/>
            <a:chOff x="6134340" y="1034634"/>
            <a:chExt cx="2033870" cy="2272013"/>
          </a:xfrm>
        </p:grpSpPr>
        <p:sp>
          <p:nvSpPr>
            <p:cNvPr id="13" name="Google Shape;1127;p39"/>
            <p:cNvSpPr/>
            <p:nvPr/>
          </p:nvSpPr>
          <p:spPr>
            <a:xfrm>
              <a:off x="6134341" y="1034637"/>
              <a:ext cx="2033869" cy="22720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6;p39"/>
            <p:cNvSpPr txBox="1"/>
            <p:nvPr/>
          </p:nvSpPr>
          <p:spPr>
            <a:xfrm>
              <a:off x="6134340" y="1034634"/>
              <a:ext cx="2033868" cy="869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1.</a:t>
              </a:r>
            </a:p>
            <a:p>
              <a:pPr marL="0" indent="0" algn="l"/>
              <a:r>
                <a:rPr lang="en-US" sz="1200" dirty="0"/>
                <a:t>Test result of best estimator “10_None_1000_sag”</a:t>
              </a:r>
            </a:p>
          </p:txBody>
        </p:sp>
        <p:sp>
          <p:nvSpPr>
            <p:cNvPr id="15" name="Google Shape;1126;p39"/>
            <p:cNvSpPr txBox="1"/>
            <p:nvPr/>
          </p:nvSpPr>
          <p:spPr>
            <a:xfrm>
              <a:off x="6134340" y="1935676"/>
              <a:ext cx="2033868" cy="799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6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en-US" sz="1200" b="1" dirty="0"/>
                <a:t>Fig 2.</a:t>
              </a:r>
            </a:p>
            <a:p>
              <a:pPr marL="0" indent="0" algn="l"/>
              <a:r>
                <a:rPr lang="en-US" sz="1200" dirty="0"/>
                <a:t>Test f1 score of the top 8 models</a:t>
              </a:r>
            </a:p>
          </p:txBody>
        </p:sp>
        <p:sp>
          <p:nvSpPr>
            <p:cNvPr id="16" name="Google Shape;1123;p39"/>
            <p:cNvSpPr txBox="1"/>
            <p:nvPr/>
          </p:nvSpPr>
          <p:spPr>
            <a:xfrm>
              <a:off x="6134340" y="2661947"/>
              <a:ext cx="2033868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2400" b="0" i="0" u="none" strike="noStrike" cap="none">
                  <a:solidFill>
                    <a:schemeClr val="lt1"/>
                  </a:solidFill>
                  <a:latin typeface="Advent Pro SemiBold" panose="02000506040000020004"/>
                  <a:ea typeface="Advent Pro SemiBold" panose="02000506040000020004"/>
                  <a:cs typeface="Advent Pro SemiBold" panose="02000506040000020004"/>
                  <a:sym typeface="Advent Pro SemiBold" panose="02000506040000020004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 panose="020B0603050000020004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 panose="020B0603050000020004"/>
                  <a:ea typeface="Fira Sans Condensed Medium" panose="020B0603050000020004"/>
                  <a:cs typeface="Fira Sans Condensed Medium" panose="020B0603050000020004"/>
                  <a:sym typeface="Fira Sans Condensed Medium" panose="020B0603050000020004"/>
                </a:defRPr>
              </a:lvl9pPr>
            </a:lstStyle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Best test score: </a:t>
              </a:r>
            </a:p>
            <a:p>
              <a:r>
                <a:rPr lang="en-US" sz="1800" dirty="0">
                  <a:latin typeface="Share Tech" panose="00000500000000000000"/>
                  <a:sym typeface="Share Tech" panose="00000500000000000000"/>
                </a:rPr>
                <a:t>0.579374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1459A84-27FC-2E39-142C-7576D359EB7E}"/>
              </a:ext>
            </a:extLst>
          </p:cNvPr>
          <p:cNvGrpSpPr/>
          <p:nvPr/>
        </p:nvGrpSpPr>
        <p:grpSpPr>
          <a:xfrm>
            <a:off x="975785" y="1030977"/>
            <a:ext cx="5647229" cy="2268545"/>
            <a:chOff x="975785" y="1030978"/>
            <a:chExt cx="5203395" cy="17325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87AC781-885F-1DD3-8874-018014B79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785" y="1034635"/>
              <a:ext cx="2672804" cy="1728877"/>
            </a:xfrm>
            <a:prstGeom prst="rect">
              <a:avLst/>
            </a:prstGeom>
          </p:spPr>
        </p:pic>
        <p:pic>
          <p:nvPicPr>
            <p:cNvPr id="9" name="图片 8" descr="图表&#10;&#10;中度可信度描述已自动生成">
              <a:extLst>
                <a:ext uri="{FF2B5EF4-FFF2-40B4-BE49-F238E27FC236}">
                  <a16:creationId xmlns:a16="http://schemas.microsoft.com/office/drawing/2014/main" id="{B15D3D0C-2C7D-E4F3-59C9-8F2C7CAB5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8589" y="1030978"/>
              <a:ext cx="2530591" cy="1732534"/>
            </a:xfrm>
            <a:prstGeom prst="rect">
              <a:avLst/>
            </a:prstGeom>
          </p:spPr>
        </p:pic>
      </p:grpSp>
      <p:sp>
        <p:nvSpPr>
          <p:cNvPr id="2" name="框架 1"/>
          <p:cNvSpPr/>
          <p:nvPr/>
        </p:nvSpPr>
        <p:spPr>
          <a:xfrm>
            <a:off x="975780" y="3003498"/>
            <a:ext cx="2845104" cy="252000"/>
          </a:xfrm>
          <a:prstGeom prst="frame">
            <a:avLst>
              <a:gd name="adj1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092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35"/>
          <p:cNvSpPr/>
          <p:nvPr/>
        </p:nvSpPr>
        <p:spPr>
          <a:xfrm>
            <a:off x="972502" y="3231816"/>
            <a:ext cx="6965574" cy="1250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Share Tech" panose="00000500000000000000" charset="0"/>
                <a:cs typeface="Share Tech" panose="00000500000000000000" charset="0"/>
              </a:rPr>
              <a:t>LR vs SVM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2503" y="3038670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Observation: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2503" y="3514614"/>
            <a:ext cx="6965573" cy="96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1200" dirty="0"/>
              <a:t>1) LR has higher accuracy, recall, f1 score and shorter training time. SVM has higher precision and much longer training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altLang="zh-C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2) If mainly considering f1 and training time, LR is better than SVM.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0504" y="3235020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B99B0329-5580-E634-3962-C451D5D3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02" y="1034637"/>
            <a:ext cx="6965574" cy="142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3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&amp; </a:t>
            </a:r>
            <a:r>
              <a:rPr lang="en" dirty="0">
                <a:solidFill>
                  <a:schemeClr val="accent3"/>
                </a:solidFill>
              </a:rPr>
              <a:t>Analysis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/>
              <a:t>“last contact duration, in seconds”</a:t>
            </a:r>
          </a:p>
          <a:p>
            <a:pPr marL="285750" indent="-285750"/>
            <a:r>
              <a:rPr lang="en-US"/>
              <a:t>In general, higher duration implies higher rate of choosing “yes”</a:t>
            </a:r>
          </a:p>
          <a:p>
            <a:pPr marL="285750" indent="-285750"/>
            <a:r>
              <a:rPr lang="en-US"/>
              <a:t>Important for </a:t>
            </a:r>
            <a:r>
              <a:rPr lang="en-US" err="1"/>
              <a:t>modelss</a:t>
            </a:r>
            <a:endParaRPr lang="en-US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Duration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圆角矩形 2"/>
          <p:cNvSpPr/>
          <p:nvPr/>
        </p:nvSpPr>
        <p:spPr>
          <a:xfrm>
            <a:off x="4129690" y="975025"/>
            <a:ext cx="4487475" cy="34302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92413" y="1433718"/>
            <a:ext cx="5162027" cy="25810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35"/>
          <p:cNvSpPr/>
          <p:nvPr/>
        </p:nvSpPr>
        <p:spPr>
          <a:xfrm>
            <a:off x="975788" y="3411711"/>
            <a:ext cx="6965574" cy="1250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latin typeface="Share Tech" panose="00000500000000000000" charset="0"/>
                <a:cs typeface="Share Tech" panose="00000500000000000000" charset="0"/>
              </a:rPr>
              <a:t>Model Summary</a:t>
            </a: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975789" y="3218565"/>
            <a:ext cx="33392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hare Tech" panose="00000500000000000000"/>
                <a:sym typeface="Share Tech" panose="00000500000000000000"/>
              </a:rPr>
              <a:t>Observation:</a:t>
            </a:r>
            <a:endParaRPr dirty="0">
              <a:latin typeface="Share Tech" panose="00000500000000000000"/>
              <a:sym typeface="Share Tech" panose="00000500000000000000"/>
            </a:endParaRPr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975789" y="3694509"/>
            <a:ext cx="6965573" cy="96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1200" dirty="0"/>
              <a:t>1) Using f1 score as metric, Logistic Regression model  has the best performance.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altLang="zh-C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2) F1 scores for most of our models are higher than 0.5.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723790" y="1034637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23790" y="3414915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DE4238-C28D-E256-0CFE-7F2478CA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88" y="1034637"/>
            <a:ext cx="6967892" cy="17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618825" y="1356600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  <a:latin typeface="Share Tech" panose="00000500000000000000"/>
                <a:sym typeface="Share Tech"/>
              </a:rPr>
              <a:t>Model selection</a:t>
            </a:r>
            <a:endParaRPr sz="2000" dirty="0">
              <a:solidFill>
                <a:schemeClr val="accent3"/>
              </a:solidFill>
              <a:latin typeface="Share Tech" panose="00000500000000000000"/>
              <a:sym typeface="Share Tech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Hyperparameters have huge impact on model performances. </a:t>
            </a:r>
            <a:endParaRPr sz="1400" dirty="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Training time is also an important metric while choosing our models.</a:t>
            </a:r>
            <a:endParaRPr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1588" name="Google Shape;1588;p49"/>
          <p:cNvSpPr txBox="1">
            <a:spLocks noGrp="1"/>
          </p:cNvSpPr>
          <p:nvPr>
            <p:ph type="body" idx="2"/>
          </p:nvPr>
        </p:nvSpPr>
        <p:spPr>
          <a:xfrm>
            <a:off x="4698290" y="1775799"/>
            <a:ext cx="3908700" cy="19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5"/>
                </a:solidFill>
                <a:latin typeface="Share Tech" panose="00000500000000000000"/>
                <a:sym typeface="Share Tech"/>
              </a:rPr>
              <a:t>Feature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Select important features by feature importance can help build useful models.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altLang="zh-CN" sz="1400" dirty="0">
                <a:solidFill>
                  <a:schemeClr val="hlink"/>
                </a:solidFill>
                <a:uFill>
                  <a:noFill/>
                </a:uFill>
              </a:rPr>
              <a:t>Feature selection may have distinct performances on different algorithms.</a:t>
            </a:r>
            <a:endParaRPr lang="en-US" altLang="zh-CN" sz="1400" dirty="0"/>
          </a:p>
          <a:p>
            <a:pPr marL="25400" lvl="0" indent="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618825" y="1356600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  <a:latin typeface="Share Tech" panose="00000500000000000000"/>
                <a:sym typeface="Share Tech"/>
              </a:rPr>
              <a:t>Model selection</a:t>
            </a:r>
            <a:endParaRPr sz="2000" dirty="0">
              <a:solidFill>
                <a:schemeClr val="accent3"/>
              </a:solidFill>
              <a:latin typeface="Share Tech" panose="00000500000000000000"/>
              <a:sym typeface="Share Tech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Consider conducting experiments on more algorithms.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Generate more detailed parameter tables during hyperparameter tuning.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Applying additional speed-up algorithms to grid search.</a:t>
            </a:r>
            <a:endParaRPr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Improvements</a:t>
            </a:r>
            <a:endParaRPr dirty="0"/>
          </a:p>
        </p:txBody>
      </p:sp>
      <p:sp>
        <p:nvSpPr>
          <p:cNvPr id="1588" name="Google Shape;1588;p49"/>
          <p:cNvSpPr txBox="1">
            <a:spLocks noGrp="1"/>
          </p:cNvSpPr>
          <p:nvPr>
            <p:ph type="body" idx="2"/>
          </p:nvPr>
        </p:nvSpPr>
        <p:spPr>
          <a:xfrm>
            <a:off x="4698290" y="1775798"/>
            <a:ext cx="3908700" cy="2330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5"/>
                </a:solidFill>
                <a:latin typeface="Share Tech" panose="00000500000000000000"/>
                <a:sym typeface="Share Tech"/>
              </a:rPr>
              <a:t>Feature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For some features, conduct experiments on ordinal encoding instead of one-hot encoding.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altLang="zh-CN" sz="1400" dirty="0">
                <a:solidFill>
                  <a:schemeClr val="hlink"/>
                </a:solidFill>
                <a:uFill>
                  <a:noFill/>
                </a:uFill>
              </a:rPr>
              <a:t>Apart from selecting important features, try generating new features from existing ones.</a:t>
            </a:r>
            <a:endParaRPr lang="en-US" altLang="zh-CN" sz="1400" dirty="0"/>
          </a:p>
          <a:p>
            <a:pPr marL="25400" lvl="0" indent="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222457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47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7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7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7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1375" name="Google Shape;1375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47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47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0" name="Google Shape;138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“number of days that passed by after the client was last contacted from a previous campaign”</a:t>
            </a:r>
          </a:p>
          <a:p>
            <a:pPr marL="285750" indent="-285750"/>
            <a:r>
              <a:rPr lang="en-US" dirty="0"/>
              <a:t>Most clients have never been contacted(&gt;80%)</a:t>
            </a:r>
          </a:p>
          <a:p>
            <a:pPr marL="285750" indent="-285750"/>
            <a:r>
              <a:rPr lang="en-US" dirty="0"/>
              <a:t>Imbalanced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err="1"/>
              <a:t>P</a:t>
            </a:r>
            <a:r>
              <a:rPr lang="en-GB" dirty="0" err="1"/>
              <a:t>days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圆角矩形 2"/>
          <p:cNvSpPr/>
          <p:nvPr/>
        </p:nvSpPr>
        <p:spPr>
          <a:xfrm>
            <a:off x="4129690" y="975025"/>
            <a:ext cx="4487475" cy="34302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72237" y="1417771"/>
            <a:ext cx="5225816" cy="26129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/>
              <a:t>“outcome of the previous marketing campaign”</a:t>
            </a:r>
          </a:p>
          <a:p>
            <a:pPr marL="285750" indent="-285750"/>
            <a:r>
              <a:rPr lang="en-US"/>
              <a:t>”success” from previous campaign implies higher possibility of </a:t>
            </a:r>
            <a:r>
              <a:rPr lang="en-US" err="1"/>
              <a:t>subscription</a:t>
            </a:r>
            <a:r>
              <a:rPr lang="en-US"/>
              <a:t>.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err="1"/>
              <a:t>P</a:t>
            </a:r>
            <a:r>
              <a:rPr lang="en-GB" err="1"/>
              <a:t>outcome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圆角矩形 2"/>
          <p:cNvSpPr/>
          <p:nvPr/>
        </p:nvSpPr>
        <p:spPr>
          <a:xfrm>
            <a:off x="4129690" y="975025"/>
            <a:ext cx="4487475" cy="34302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92413" y="1433718"/>
            <a:ext cx="5162026" cy="25810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preparation</a:t>
            </a:r>
            <a:endParaRPr sz="300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6038258" y="1084179"/>
            <a:ext cx="20711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One-hot encoding</a:t>
            </a:r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127232" y="278456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Standardization</a:t>
            </a:r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6100650" y="338408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be discussed later…</a:t>
            </a:r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018274" y="1068875"/>
            <a:ext cx="208747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modification</a:t>
            </a:r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5965910" y="2691040"/>
            <a:ext cx="2215866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</a:p>
        </p:txBody>
      </p:sp>
      <p:sp>
        <p:nvSpPr>
          <p:cNvPr id="609" name="Google Shape;609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3641999" y="3181961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5029119" y="3206301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图片 4" descr="文本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19" y="3506723"/>
            <a:ext cx="2677926" cy="525728"/>
          </a:xfrm>
          <a:prstGeom prst="rect">
            <a:avLst/>
          </a:prstGeom>
        </p:spPr>
      </p:pic>
      <p:pic>
        <p:nvPicPr>
          <p:cNvPr id="9" name="图片 8" descr="文本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46" y="1657101"/>
            <a:ext cx="2677926" cy="8611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515" y="1673975"/>
            <a:ext cx="3177909" cy="365427"/>
          </a:xfrm>
          <a:prstGeom prst="rect">
            <a:avLst/>
          </a:prstGeom>
        </p:spPr>
      </p:pic>
      <p:grpSp>
        <p:nvGrpSpPr>
          <p:cNvPr id="14" name="Google Shape;11320;p60"/>
          <p:cNvGrpSpPr/>
          <p:nvPr/>
        </p:nvGrpSpPr>
        <p:grpSpPr>
          <a:xfrm>
            <a:off x="5020423" y="1875540"/>
            <a:ext cx="426329" cy="332375"/>
            <a:chOff x="2611458" y="3816374"/>
            <a:chExt cx="426329" cy="332375"/>
          </a:xfrm>
          <a:solidFill>
            <a:schemeClr val="bg2"/>
          </a:solidFill>
        </p:grpSpPr>
        <p:sp>
          <p:nvSpPr>
            <p:cNvPr id="15" name="Google Shape;11321;p60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22;p60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23;p60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24;p60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25;p60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26;p60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27;p60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28;p60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29;p60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30;p60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608;p62"/>
          <p:cNvGrpSpPr/>
          <p:nvPr/>
        </p:nvGrpSpPr>
        <p:grpSpPr>
          <a:xfrm>
            <a:off x="3681515" y="1892512"/>
            <a:ext cx="382519" cy="350682"/>
            <a:chOff x="2903337" y="4279032"/>
            <a:chExt cx="382519" cy="350682"/>
          </a:xfrm>
          <a:solidFill>
            <a:schemeClr val="bg2"/>
          </a:solidFill>
        </p:grpSpPr>
        <p:sp>
          <p:nvSpPr>
            <p:cNvPr id="30" name="Google Shape;12609;p62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610;p62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611;p62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612;p62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613;p62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614;p62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615;p62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16;p62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7;p62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18;p62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19;p62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20;p62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21;p62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22;p62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23;p62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1430796" y="1496400"/>
            <a:ext cx="6282407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Experiments&amp; </a:t>
            </a:r>
            <a:r>
              <a:rPr lang="en" sz="6000" dirty="0">
                <a:solidFill>
                  <a:schemeClr val="accent3"/>
                </a:solidFill>
              </a:rPr>
              <a:t>Analysis</a:t>
            </a:r>
            <a:endParaRPr sz="6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4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689350" y="3126740"/>
            <a:ext cx="1838960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Share Tech" panose="00000500000000000000" charset="0"/>
                <a:cs typeface="Share Tech" panose="00000500000000000000" charset="0"/>
              </a:rPr>
              <a:t>RandomForest</a:t>
            </a: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0000500000000000000" charset="0"/>
                <a:cs typeface="Share Tech" panose="00000500000000000000" charset="0"/>
              </a:rPr>
              <a:t>Decision Tree </a:t>
            </a:r>
            <a:br>
              <a:rPr lang="en-US" dirty="0">
                <a:latin typeface="Share Tech" panose="00000500000000000000" charset="0"/>
                <a:cs typeface="Share Tech" panose="00000500000000000000" charset="0"/>
              </a:rPr>
            </a:br>
            <a:r>
              <a:rPr lang="en-US" dirty="0">
                <a:latin typeface="Share Tech" panose="00000500000000000000" charset="0"/>
                <a:cs typeface="Share Tech" panose="00000500000000000000" charset="0"/>
              </a:rPr>
              <a:t>and KNN</a:t>
            </a: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>
                <a:latin typeface="Share Tech" panose="00000500000000000000" charset="0"/>
                <a:cs typeface="Share Tech" panose="00000500000000000000" charset="0"/>
              </a:rPr>
              <a:t>Selected Models</a:t>
            </a: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474;p27"/>
          <p:cNvSpPr txBox="1">
            <a:spLocks noGrp="1"/>
          </p:cNvSpPr>
          <p:nvPr/>
        </p:nvSpPr>
        <p:spPr>
          <a:xfrm>
            <a:off x="6726845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2000" b="0" i="0" u="none" strike="noStrike" cap="none">
                <a:solidFill>
                  <a:schemeClr val="lt1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 b="0" i="0" u="none" strike="noStrike" cap="none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 b="0" i="0" u="none" strike="noStrike" cap="none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 b="0" i="0" u="none" strike="noStrike" cap="none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 b="0" i="0" u="none" strike="noStrike" cap="none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 b="0" i="0" u="none" strike="noStrike" cap="none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 b="0" i="0" u="none" strike="noStrike" cap="none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 b="0" i="0" u="none" strike="noStrike" cap="none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 panose="02000506040000020004"/>
              <a:buNone/>
              <a:defRPr sz="1200" b="0" i="0" u="none" strike="noStrike" cap="none">
                <a:solidFill>
                  <a:srgbClr val="000000"/>
                </a:solidFill>
                <a:latin typeface="Advent Pro SemiBold" panose="02000506040000020004"/>
                <a:ea typeface="Advent Pro SemiBold" panose="02000506040000020004"/>
                <a:cs typeface="Advent Pro SemiBold" panose="02000506040000020004"/>
                <a:sym typeface="Advent Pro SemiBold" panose="02000506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0000500000000000000" charset="0"/>
                <a:cs typeface="Share Tech" panose="00000500000000000000" charset="0"/>
              </a:rPr>
              <a:t>Logistic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0000500000000000000" charset="0"/>
                <a:cs typeface="Share Tech" panose="00000500000000000000" charset="0"/>
              </a:rPr>
              <a:t>and SVM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EyOWM0N2JjYmMzYTU3ZmM4MzIxYmMyYWEzMzBlZW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46e8633-4484-45d1-b3a8-bc3f2cfe436c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88,&quot;width&quot;:594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399b62-a0b8-4290-93e8-a2a770caa14e}"/>
</p:tagLst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1392</Words>
  <Application>Microsoft Macintosh PowerPoint</Application>
  <PresentationFormat>全屏显示(16:9)</PresentationFormat>
  <Paragraphs>351</Paragraphs>
  <Slides>43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Advent Pro Medium</vt:lpstr>
      <vt:lpstr>Nunito Light</vt:lpstr>
      <vt:lpstr>Maven Pro</vt:lpstr>
      <vt:lpstr>Fira Sans Extra Condensed Medium</vt:lpstr>
      <vt:lpstr>Advent Pro SemiBold</vt:lpstr>
      <vt:lpstr>Share Tech</vt:lpstr>
      <vt:lpstr>Fira Sans Condensed Medium</vt:lpstr>
      <vt:lpstr>Arial</vt:lpstr>
      <vt:lpstr>Livvic Light</vt:lpstr>
      <vt:lpstr>Data Science Consulting by Slidesgo</vt:lpstr>
      <vt:lpstr>DSA 5101  Machine Learning Project</vt:lpstr>
      <vt:lpstr>Data preparation &amp; Visualization</vt:lpstr>
      <vt:lpstr>Label “y”</vt:lpstr>
      <vt:lpstr>Duration</vt:lpstr>
      <vt:lpstr>Pdays</vt:lpstr>
      <vt:lpstr>Poutcome</vt:lpstr>
      <vt:lpstr>Data preparation</vt:lpstr>
      <vt:lpstr>Experiments&amp; Analysis</vt:lpstr>
      <vt:lpstr>RandomForest</vt:lpstr>
      <vt:lpstr>Decision Tree  and KNN</vt:lpstr>
      <vt:lpstr>Methodology</vt:lpstr>
      <vt:lpstr>Decision Tree</vt:lpstr>
      <vt:lpstr>PowerPoint 演示文稿</vt:lpstr>
      <vt:lpstr>Decision Tree</vt:lpstr>
      <vt:lpstr>KNN</vt:lpstr>
      <vt:lpstr>KNN</vt:lpstr>
      <vt:lpstr>PowerPoint 演示文稿</vt:lpstr>
      <vt:lpstr>Random Forest</vt:lpstr>
      <vt:lpstr>Random Forest Classifier</vt:lpstr>
      <vt:lpstr>Random Forest Classifier</vt:lpstr>
      <vt:lpstr>Random Forest Classifier</vt:lpstr>
      <vt:lpstr>Random Forest Classifier</vt:lpstr>
      <vt:lpstr>Random Forest Classifier</vt:lpstr>
      <vt:lpstr>Logistic Regression vs SVM</vt:lpstr>
      <vt:lpstr>LR: Hyperparameter tuning</vt:lpstr>
      <vt:lpstr>Best estimator (Base line)</vt:lpstr>
      <vt:lpstr>Model testing</vt:lpstr>
      <vt:lpstr>SVM: Hyperparameter tuning</vt:lpstr>
      <vt:lpstr>Best estimator (Base line)</vt:lpstr>
      <vt:lpstr>Model testing</vt:lpstr>
      <vt:lpstr>Feature selection</vt:lpstr>
      <vt:lpstr>Feature selection-Results</vt:lpstr>
      <vt:lpstr>Oversampling</vt:lpstr>
      <vt:lpstr>Oversampling-train(LR)</vt:lpstr>
      <vt:lpstr>Oversampling-test(LR)</vt:lpstr>
      <vt:lpstr>Oversampling-train(SVM)</vt:lpstr>
      <vt:lpstr>Oversampling-test(SVM)</vt:lpstr>
      <vt:lpstr>LR vs SVM</vt:lpstr>
      <vt:lpstr>Summary &amp; Analysis</vt:lpstr>
      <vt:lpstr>Model Summary</vt:lpstr>
      <vt:lpstr>Analysis</vt:lpstr>
      <vt:lpstr>Future Improvements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dc:creator/>
  <cp:lastModifiedBy>Xiong Jiajie</cp:lastModifiedBy>
  <cp:revision>90</cp:revision>
  <dcterms:created xsi:type="dcterms:W3CDTF">2022-09-29T06:24:00Z</dcterms:created>
  <dcterms:modified xsi:type="dcterms:W3CDTF">2022-10-01T11:36:47Z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B110F4CD9DBE4D32B3880A70A0A4B377</vt:lpwstr>
  </property>
  <property fmtid="{D5CDD505-2E9C-101B-9397-08002B2CF9AE}" pid="3" name="KSOProductBuildVer">
    <vt:lpwstr>2052-11.1.0.12358</vt:lpwstr>
  </property>
</Properties>
</file>